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xlsb" ContentType="application/vnd.ms-excel.sheet.binary.macroEnabled.12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34"/>
  </p:notesMasterIdLst>
  <p:sldIdLst>
    <p:sldId id="263" r:id="rId2"/>
    <p:sldId id="258" r:id="rId3"/>
    <p:sldId id="294" r:id="rId4"/>
    <p:sldId id="305" r:id="rId5"/>
    <p:sldId id="310" r:id="rId6"/>
    <p:sldId id="309" r:id="rId7"/>
    <p:sldId id="307" r:id="rId8"/>
    <p:sldId id="327" r:id="rId9"/>
    <p:sldId id="333" r:id="rId10"/>
    <p:sldId id="308" r:id="rId11"/>
    <p:sldId id="317" r:id="rId12"/>
    <p:sldId id="300" r:id="rId13"/>
    <p:sldId id="334" r:id="rId14"/>
    <p:sldId id="340" r:id="rId15"/>
    <p:sldId id="315" r:id="rId16"/>
    <p:sldId id="346" r:id="rId17"/>
    <p:sldId id="335" r:id="rId18"/>
    <p:sldId id="348" r:id="rId19"/>
    <p:sldId id="336" r:id="rId20"/>
    <p:sldId id="349" r:id="rId21"/>
    <p:sldId id="339" r:id="rId22"/>
    <p:sldId id="337" r:id="rId23"/>
    <p:sldId id="347" r:id="rId24"/>
    <p:sldId id="328" r:id="rId25"/>
    <p:sldId id="306" r:id="rId26"/>
    <p:sldId id="302" r:id="rId27"/>
    <p:sldId id="322" r:id="rId28"/>
    <p:sldId id="270" r:id="rId29"/>
    <p:sldId id="323" r:id="rId30"/>
    <p:sldId id="345" r:id="rId31"/>
    <p:sldId id="331" r:id="rId32"/>
    <p:sldId id="303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b="1" i="1" kern="1200">
        <a:solidFill>
          <a:srgbClr val="FF0000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b="1" i="1" kern="1200">
        <a:solidFill>
          <a:srgbClr val="FF0000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b="1" i="1" kern="1200">
        <a:solidFill>
          <a:srgbClr val="FF0000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b="1" i="1" kern="1200">
        <a:solidFill>
          <a:srgbClr val="FF0000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b="1" i="1" kern="1200">
        <a:solidFill>
          <a:srgbClr val="FF0000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b="1" i="1" kern="1200">
        <a:solidFill>
          <a:srgbClr val="FF0000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b="1" i="1" kern="1200">
        <a:solidFill>
          <a:srgbClr val="FF0000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b="1" i="1" kern="1200">
        <a:solidFill>
          <a:srgbClr val="FF0000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b="1" i="1" kern="1200">
        <a:solidFill>
          <a:srgbClr val="FF0000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99"/>
    <a:srgbClr val="CCFFFF"/>
    <a:srgbClr val="00FFFF"/>
    <a:srgbClr val="FF3300"/>
    <a:srgbClr val="000000"/>
    <a:srgbClr val="00CC00"/>
    <a:srgbClr val="00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9" autoAdjust="0"/>
    <p:restoredTop sz="94378" autoAdjust="0"/>
  </p:normalViewPr>
  <p:slideViewPr>
    <p:cSldViewPr>
      <p:cViewPr>
        <p:scale>
          <a:sx n="73" d="100"/>
          <a:sy n="73" d="100"/>
        </p:scale>
        <p:origin x="-1260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B9FA12CC-81B2-460A-9103-507352FB2A41}" type="datetimeFigureOut">
              <a:rPr lang="ru-RU"/>
              <a:pPr>
                <a:defRPr/>
              </a:pPr>
              <a:t>30.10.2017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7633A5C0-704F-4E2D-AABE-0C8A32831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4C6691A-6044-4EB1-A9B0-2A6CF75A5525}" type="slidenum">
              <a:rPr lang="ru-RU" sz="1200"/>
              <a:pPr algn="r"/>
              <a:t>9</a:t>
            </a:fld>
            <a:endParaRPr lang="ru-RU" sz="1200"/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8C5DE6B-8739-47EC-9839-A3C80235EF77}" type="slidenum">
              <a:rPr lang="ru-RU" sz="1200"/>
              <a:pPr algn="r"/>
              <a:t>9</a:t>
            </a:fld>
            <a:endParaRPr lang="ru-RU" sz="1200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	</a:t>
            </a:r>
            <a:endParaRPr lang="ru-RU" b="1" dirty="0" smtClean="0"/>
          </a:p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ru-RU" b="1" dirty="0" smtClean="0"/>
              <a:t>	</a:t>
            </a:r>
            <a:r>
              <a:rPr lang="ru-RU" b="1" i="1" dirty="0" smtClean="0"/>
              <a:t>Системно-деятельностный подход </a:t>
            </a:r>
            <a:r>
              <a:rPr lang="ru-RU" i="1" dirty="0" smtClean="0"/>
              <a:t> </a:t>
            </a:r>
            <a:r>
              <a:rPr lang="ru-RU" dirty="0" smtClean="0"/>
              <a:t>служит основой  реализации основной образовательной программы начального общего образования  и предполагает ориентацию на достижение основного результата – развитие личности обучающегося на основе универсальных учебных действий познания и освоения мира, признание  решающей роли содержания образования и способов организации образовательной деятельности и учебного сотрудничества в достижении целей личностного и социального развития обучающихся.</a:t>
            </a:r>
            <a:endParaRPr lang="ru-RU" b="1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</p:grpSp>
      </p:grpSp>
      <p:sp>
        <p:nvSpPr>
          <p:cNvPr id="28264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8264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3CB5D-A75F-4E79-A015-70963962B3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617D4-D116-4A15-8B01-EFB913D1E0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5CB45-837F-4D05-A4FE-0C8C8ED08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E8F8F-5323-4FC9-BD1F-11580F829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754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66800" y="4114800"/>
            <a:ext cx="754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E2007-BFA5-46E3-8FDF-1CF13C817A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754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6800" y="4114800"/>
            <a:ext cx="754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C413F-37AC-4E21-9D1E-F6AF01989F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31B3E-BFA6-4229-9235-709D597B54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48D91-EC43-4ECC-B00D-22D95006E9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5EFD3-4632-4186-B18B-8A24C512F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8A0ED-FFB6-4BD3-83B4-A4B77F648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667DE-8855-4C80-8819-FF031E384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47BE3-1A05-4A17-801F-84F24BA906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181BB-17AA-47AB-BDEB-E1707CC592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16868-101D-4377-B353-9E74E26B9C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36F00-DA21-43AC-A8A6-E996C509D5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28160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8160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3082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28160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28160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28160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28160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28161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28161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28161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28161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28161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ru-RU">
                  <a:cs typeface="+mn-cs"/>
                </a:endParaRPr>
              </a:p>
            </p:txBody>
          </p:sp>
        </p:grpSp>
      </p:grpSp>
      <p:sp>
        <p:nvSpPr>
          <p:cNvPr id="28161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8161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8161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161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161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3FC9833C-7DA4-41CE-9F84-0F7B2C1B6C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2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search.photo.qip.ru/?v=1&amp;a=1&amp;g=0&amp;query=%D0%BC%D0%B8%D0%BD%D0%B8%D1%81%D1%82%D0%B5%D1%80%D1%81%D1%82%D0%B2%D0%BE+%D0%BE%D0%B1%D1%80%D0%B0%D0%B7%D0%BE%D0%B2%D0%B0%D0%BD%D0%B8%D1%8F+%D0%A0%D0%A4&amp;from=searchqi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Microsoft_Office_Excel1.xlsb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search.photo.qip.ru/?v=1&amp;a=1&amp;g=0&amp;query=%D0%BC%D0%B8%D0%BD%D0%B8%D1%81%D1%82%D0%B5%D1%80%D1%81%D1%82%D0%B2%D0%BE+%D0%BE%D0%B1%D1%80%D0%B0%D0%B7%D0%BE%D0%B2%D0%B0%D0%BD%D0%B8%D1%8F+%D0%A0%D0%A4&amp;from=searchqip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earch.photo.qip.ru/?v=1&amp;a=1&amp;g=0&amp;query=%D0%BC%D0%B8%D0%BD%D0%B8%D1%81%D1%82%D0%B5%D1%80%D1%81%D1%82%D0%B2%D0%BE+%D0%BE%D0%B1%D1%80%D0%B0%D0%B7%D0%BE%D0%B2%D0%B0%D0%BD%D0%B8%D1%8F+%D0%A0%D0%A4&amp;from=searchqip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search.photo.qip.ru/?v=1&amp;a=1&amp;g=0&amp;query=%D0%BC%D0%B8%D0%BD%D0%B8%D1%81%D1%82%D0%B5%D1%80%D1%81%D1%82%D0%B2%D0%BE+%D0%BE%D0%B1%D1%80%D0%B0%D0%B7%D0%BE%D0%B2%D0%B0%D0%BD%D0%B8%D1%8F+%D0%A0%D0%A4&amp;from=searchqi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://search.photo.qip.ru/?v=1&amp;a=1&amp;g=0&amp;query=%D0%BC%D0%B8%D0%BD%D0%B8%D1%81%D1%82%D0%B5%D1%80%D1%81%D1%82%D0%B2%D0%BE+%D0%BE%D0%B1%D1%80%D0%B0%D0%B7%D0%BE%D0%B2%D0%B0%D0%BD%D0%B8%D1%8F+%D0%A0%D0%A4&amp;from=searchqip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7175" y="188913"/>
            <a:ext cx="4752975" cy="6480175"/>
          </a:xfrm>
          <a:solidFill>
            <a:schemeClr val="tx1"/>
          </a:solidFill>
          <a:ln w="44450">
            <a:solidFill>
              <a:srgbClr val="FF0000"/>
            </a:solidFill>
          </a:ln>
        </p:spPr>
        <p:txBody>
          <a:bodyPr/>
          <a:lstStyle/>
          <a:p>
            <a:pPr algn="ctr" eaLnBrk="1" hangingPunct="1">
              <a:tabLst>
                <a:tab pos="989013" algn="l"/>
              </a:tabLst>
            </a:pPr>
            <a:r>
              <a:rPr lang="ru-RU" sz="2400" i="1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2400" i="1" dirty="0" smtClean="0">
                <a:solidFill>
                  <a:srgbClr val="FF0000"/>
                </a:solidFill>
                <a:effectLst/>
              </a:rPr>
            </a:br>
            <a:r>
              <a:rPr lang="ru-RU" sz="2400" b="0" i="1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2400" b="0" i="1" dirty="0" smtClean="0">
                <a:solidFill>
                  <a:srgbClr val="FF0000"/>
                </a:solidFill>
                <a:effectLst/>
              </a:rPr>
            </a:br>
            <a:endParaRPr lang="ru-RU" sz="2400" b="0" i="1" dirty="0" smtClean="0">
              <a:solidFill>
                <a:schemeClr val="bg2"/>
              </a:solidFill>
              <a:effectLst/>
            </a:endParaRP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4663" y="908050"/>
            <a:ext cx="4248150" cy="5401270"/>
          </a:xfrm>
          <a:ln w="0"/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400" b="1" i="1" u="sng" dirty="0" smtClean="0">
              <a:solidFill>
                <a:srgbClr val="FF3300"/>
              </a:solidFill>
              <a:latin typeface="Arial Black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400" i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Аналитический отчет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за межаттестационный период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2012-2017гг.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Мальковой Натальи Петровны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воспитателя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Муниципального автономного дошкольного образовательного учреждения №59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г.Кушва</a:t>
            </a:r>
          </a:p>
        </p:txBody>
      </p:sp>
      <p:sp>
        <p:nvSpPr>
          <p:cNvPr id="163853" name="WordArt 13"/>
          <p:cNvSpPr>
            <a:spLocks noChangeArrowheads="1" noChangeShapeType="1" noTextEdit="1"/>
          </p:cNvSpPr>
          <p:nvPr/>
        </p:nvSpPr>
        <p:spPr bwMode="auto">
          <a:xfrm>
            <a:off x="3851275" y="333375"/>
            <a:ext cx="23907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254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8196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" name="Picture 8" descr="i?id=111440455-06&amp;tov=3">
            <a:hlinkClick r:id="rId2" tooltip="МИНИСТЕРСТВО ОБРАЗОВАНИЯ и НАУКИ РФ - САЙТ МИНИСТЕРСТВА...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404813"/>
            <a:ext cx="1225550" cy="12255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CD11D-36C0-4409-B7CB-A7444ED0FD58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88640"/>
            <a:ext cx="2815799" cy="1944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30" name="Picture 10" descr="C:\Users\Юрик\Desktop\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2204864"/>
            <a:ext cx="1930017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FF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 descr="http://ds-kolosok.a2b2.ru/_data/files.thumb/f/f/ff690435e0a79e5_2840.88d0cdaada_g-middle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653136"/>
            <a:ext cx="295232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323528" y="188640"/>
            <a:ext cx="6480175" cy="719137"/>
          </a:xfrm>
          <a:prstGeom prst="rect">
            <a:avLst/>
          </a:prstGeom>
          <a:solidFill>
            <a:schemeClr val="tx1"/>
          </a:solidFill>
          <a:ln w="412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800" dirty="0" err="1" smtClean="0"/>
              <a:t>Системно-деятельностный</a:t>
            </a:r>
            <a:r>
              <a:rPr lang="ru-RU" sz="1800" dirty="0" smtClean="0"/>
              <a:t> подход</a:t>
            </a:r>
            <a:endParaRPr lang="ru-RU" sz="1800" dirty="0"/>
          </a:p>
        </p:txBody>
      </p:sp>
      <p:sp>
        <p:nvSpPr>
          <p:cNvPr id="12294" name="Прямоугольник 9"/>
          <p:cNvSpPr>
            <a:spLocks noChangeArrowheads="1"/>
          </p:cNvSpPr>
          <p:nvPr/>
        </p:nvSpPr>
        <p:spPr bwMode="auto">
          <a:xfrm>
            <a:off x="8388350" y="2205038"/>
            <a:ext cx="4392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>
                <a:solidFill>
                  <a:srgbClr val="0066FF"/>
                </a:solidFill>
                <a:latin typeface="Arial Black" pitchFamily="34" charset="0"/>
              </a:rPr>
              <a:t>(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323528" y="3068960"/>
            <a:ext cx="7056784" cy="1080120"/>
          </a:xfrm>
          <a:prstGeom prst="rect">
            <a:avLst/>
          </a:prstGeom>
          <a:solidFill>
            <a:schemeClr val="tx1"/>
          </a:solidFill>
          <a:ln w="412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lvl="0" algn="ctr"/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– система действий человека, </a:t>
            </a:r>
          </a:p>
          <a:p>
            <a:pPr lvl="0" algn="ctr"/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направленная на достижение определенной цели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ctr"/>
            <a:r>
              <a:rPr lang="ru-RU" sz="2000" i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А.Н.Леонтьев 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763688" y="1052737"/>
            <a:ext cx="6840760" cy="1224135"/>
          </a:xfrm>
          <a:prstGeom prst="rect">
            <a:avLst/>
          </a:prstGeom>
          <a:solidFill>
            <a:schemeClr val="tx1"/>
          </a:solidFill>
          <a:ln w="412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1400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A470AE-4330-4566-BCE0-14A4CF08DD7D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16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221088"/>
            <a:ext cx="13906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80312" y="2348880"/>
            <a:ext cx="15335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1979712" y="1008321"/>
            <a:ext cx="61926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Деятельность – активное отношение к окружающей действительности, выражающееся в воздействии на нее. Складывается из действий.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В.В. Давыдов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980728"/>
            <a:ext cx="18573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2771801" y="6165304"/>
            <a:ext cx="2376263" cy="35999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i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П.Я.Гальперин</a:t>
            </a:r>
            <a:endParaRPr lang="ru-RU" sz="2000" i="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0" y="6237312"/>
            <a:ext cx="2376264" cy="36004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 dirty="0">
                <a:solidFill>
                  <a:schemeClr val="accent2"/>
                </a:solidFill>
                <a:latin typeface="Lucida Console" pitchFamily="49" charset="0"/>
              </a:rPr>
              <a:t>   </a:t>
            </a:r>
            <a:r>
              <a:rPr lang="ru-RU" sz="2000" i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Л.С.Выготский</a:t>
            </a:r>
            <a:endParaRPr lang="ru-RU" sz="2000" i="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221088"/>
            <a:ext cx="17145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221088"/>
            <a:ext cx="150018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5724129" y="6165304"/>
            <a:ext cx="2232247" cy="35999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i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Д.Б.Эльконин</a:t>
            </a:r>
            <a:endParaRPr lang="ru-RU" sz="2000" i="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0" name="Горизонтальный свиток 38"/>
          <p:cNvSpPr>
            <a:spLocks noChangeArrowheads="1"/>
          </p:cNvSpPr>
          <p:nvPr/>
        </p:nvSpPr>
        <p:spPr bwMode="auto">
          <a:xfrm>
            <a:off x="2411760" y="2060848"/>
            <a:ext cx="4248150" cy="295275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698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 sz="1200"/>
          </a:p>
        </p:txBody>
      </p:sp>
      <p:sp>
        <p:nvSpPr>
          <p:cNvPr id="13331" name="Rectangle 13"/>
          <p:cNvSpPr>
            <a:spLocks noChangeArrowheads="1"/>
          </p:cNvSpPr>
          <p:nvPr/>
        </p:nvSpPr>
        <p:spPr bwMode="auto">
          <a:xfrm>
            <a:off x="1331913" y="3390900"/>
            <a:ext cx="509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69875" eaLnBrk="0" hangingPunct="0"/>
            <a:r>
              <a:rPr lang="ru-RU" sz="1400"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13332" name="Rectangle 15"/>
          <p:cNvSpPr>
            <a:spLocks noChangeArrowheads="1"/>
          </p:cNvSpPr>
          <p:nvPr/>
        </p:nvSpPr>
        <p:spPr bwMode="auto">
          <a:xfrm>
            <a:off x="2987675" y="2708274"/>
            <a:ext cx="3312517" cy="2016869"/>
          </a:xfrm>
          <a:prstGeom prst="rect">
            <a:avLst/>
          </a:prstGeom>
          <a:solidFill>
            <a:schemeClr val="tx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indent="269875" algn="ctr" eaLnBrk="0" hangingPunct="0"/>
            <a:r>
              <a:rPr lang="ru-RU" sz="1800" i="0" dirty="0"/>
              <a:t>«Я знаю, для чего мне надо все, что я познаю. Я знаю, где и как я могу это применить» - вот основной тезис современного понимания метода проектов.</a:t>
            </a:r>
            <a:endParaRPr lang="ru-RU" sz="1800" dirty="0">
              <a:cs typeface="Times New Roman" pitchFamily="18" charset="0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2" cstate="print"/>
          <a:srcRect l="33191" t="22222" r="18852" b="16809"/>
          <a:stretch>
            <a:fillRect/>
          </a:stretch>
        </p:blipFill>
        <p:spPr bwMode="auto">
          <a:xfrm rot="20396647">
            <a:off x="231598" y="358494"/>
            <a:ext cx="2404767" cy="1775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Рисунок 22"/>
          <p:cNvPicPr/>
          <p:nvPr/>
        </p:nvPicPr>
        <p:blipFill>
          <a:blip r:embed="rId3" cstate="print"/>
          <a:srcRect l="34474" t="22222" r="19813" b="17379"/>
          <a:stretch>
            <a:fillRect/>
          </a:stretch>
        </p:blipFill>
        <p:spPr bwMode="auto">
          <a:xfrm>
            <a:off x="3203848" y="260648"/>
            <a:ext cx="2699792" cy="2016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Рисунок 23"/>
          <p:cNvPicPr/>
          <p:nvPr/>
        </p:nvPicPr>
        <p:blipFill>
          <a:blip r:embed="rId4" cstate="print"/>
          <a:srcRect l="34313" t="21937" r="18867" b="16524"/>
          <a:stretch>
            <a:fillRect/>
          </a:stretch>
        </p:blipFill>
        <p:spPr bwMode="auto">
          <a:xfrm>
            <a:off x="6300192" y="4797152"/>
            <a:ext cx="2650282" cy="18927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" name="Содержимое 3"/>
          <p:cNvPicPr>
            <a:picLocks/>
          </p:cNvPicPr>
          <p:nvPr/>
        </p:nvPicPr>
        <p:blipFill>
          <a:blip r:embed="rId5" cstate="print"/>
          <a:srcRect l="12824" r="12660"/>
          <a:stretch>
            <a:fillRect/>
          </a:stretch>
        </p:blipFill>
        <p:spPr bwMode="auto">
          <a:xfrm>
            <a:off x="179512" y="2564904"/>
            <a:ext cx="2448272" cy="18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Рисунок 25"/>
          <p:cNvPicPr/>
          <p:nvPr/>
        </p:nvPicPr>
        <p:blipFill>
          <a:blip r:embed="rId6" cstate="print"/>
          <a:srcRect l="33351" t="21368" r="19188" b="17949"/>
          <a:stretch>
            <a:fillRect/>
          </a:stretch>
        </p:blipFill>
        <p:spPr bwMode="auto">
          <a:xfrm rot="957940">
            <a:off x="6390093" y="311878"/>
            <a:ext cx="2537881" cy="19266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" name="Рисунок 26"/>
          <p:cNvPicPr/>
          <p:nvPr/>
        </p:nvPicPr>
        <p:blipFill>
          <a:blip r:embed="rId7" cstate="print"/>
          <a:srcRect l="13148" r="12293"/>
          <a:stretch>
            <a:fillRect/>
          </a:stretch>
        </p:blipFill>
        <p:spPr bwMode="auto">
          <a:xfrm>
            <a:off x="6911752" y="2636912"/>
            <a:ext cx="2232248" cy="18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" name="Рисунок 27"/>
          <p:cNvPicPr/>
          <p:nvPr/>
        </p:nvPicPr>
        <p:blipFill>
          <a:blip r:embed="rId8" cstate="print"/>
          <a:srcRect l="25334" t="19658" r="25281" b="17094"/>
          <a:stretch>
            <a:fillRect/>
          </a:stretch>
        </p:blipFill>
        <p:spPr bwMode="auto">
          <a:xfrm>
            <a:off x="179512" y="4653136"/>
            <a:ext cx="2384118" cy="1960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Рисунок 28"/>
          <p:cNvPicPr/>
          <p:nvPr/>
        </p:nvPicPr>
        <p:blipFill>
          <a:blip r:embed="rId9" cstate="print"/>
          <a:srcRect l="30946" t="19658" r="17410" b="15670"/>
          <a:stretch>
            <a:fillRect/>
          </a:stretch>
        </p:blipFill>
        <p:spPr bwMode="auto">
          <a:xfrm>
            <a:off x="3131840" y="4797152"/>
            <a:ext cx="2664296" cy="19015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2339975" y="260350"/>
            <a:ext cx="6480175" cy="864394"/>
          </a:xfrm>
          <a:prstGeom prst="rect">
            <a:avLst/>
          </a:prstGeom>
          <a:solidFill>
            <a:srgbClr val="CCFFFF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dirty="0"/>
              <a:t> Работа с детьми выстроена по 5 </a:t>
            </a:r>
            <a:r>
              <a:rPr lang="ru-RU" dirty="0" smtClean="0"/>
              <a:t>направлениям </a:t>
            </a:r>
            <a:r>
              <a:rPr lang="ru-RU" dirty="0"/>
              <a:t>развития ребенка.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6307E-167F-49A9-8782-7CADFE303ED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27" name="Рисунок 26" descr="C:\Users\Юрик\Desktop\детский сад\obrazovatelnye_oblasti_fgos_do.png"/>
          <p:cNvPicPr/>
          <p:nvPr/>
        </p:nvPicPr>
        <p:blipFill>
          <a:blip r:embed="rId2" cstate="print"/>
          <a:srcRect r="5667"/>
          <a:stretch>
            <a:fillRect/>
          </a:stretch>
        </p:blipFill>
        <p:spPr bwMode="auto">
          <a:xfrm>
            <a:off x="1187624" y="1196752"/>
            <a:ext cx="727280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Солнце 12"/>
          <p:cNvSpPr>
            <a:spLocks noChangeArrowheads="1"/>
          </p:cNvSpPr>
          <p:nvPr/>
        </p:nvSpPr>
        <p:spPr bwMode="auto">
          <a:xfrm>
            <a:off x="4932040" y="2204864"/>
            <a:ext cx="576263" cy="6477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67" name="Солнце 13"/>
          <p:cNvSpPr>
            <a:spLocks noChangeArrowheads="1"/>
          </p:cNvSpPr>
          <p:nvPr/>
        </p:nvSpPr>
        <p:spPr bwMode="auto">
          <a:xfrm>
            <a:off x="4932040" y="1196752"/>
            <a:ext cx="504825" cy="431800"/>
          </a:xfrm>
          <a:prstGeom prst="sun">
            <a:avLst>
              <a:gd name="adj" fmla="val 25000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68" name="Солнце 15"/>
          <p:cNvSpPr>
            <a:spLocks noChangeArrowheads="1"/>
          </p:cNvSpPr>
          <p:nvPr/>
        </p:nvSpPr>
        <p:spPr bwMode="auto">
          <a:xfrm>
            <a:off x="4356100" y="188913"/>
            <a:ext cx="495300" cy="503237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69" name="Солнце 16"/>
          <p:cNvSpPr>
            <a:spLocks noChangeArrowheads="1"/>
          </p:cNvSpPr>
          <p:nvPr/>
        </p:nvSpPr>
        <p:spPr bwMode="auto">
          <a:xfrm>
            <a:off x="4716016" y="6165304"/>
            <a:ext cx="504825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0" name="Солнце 17"/>
          <p:cNvSpPr>
            <a:spLocks noChangeArrowheads="1"/>
          </p:cNvSpPr>
          <p:nvPr/>
        </p:nvSpPr>
        <p:spPr bwMode="auto">
          <a:xfrm>
            <a:off x="8243888" y="3141663"/>
            <a:ext cx="504825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1" name="Солнце 18"/>
          <p:cNvSpPr>
            <a:spLocks noChangeArrowheads="1"/>
          </p:cNvSpPr>
          <p:nvPr/>
        </p:nvSpPr>
        <p:spPr bwMode="auto">
          <a:xfrm>
            <a:off x="6516688" y="3068638"/>
            <a:ext cx="360362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2" name="Солнце 19"/>
          <p:cNvSpPr>
            <a:spLocks noChangeArrowheads="1"/>
          </p:cNvSpPr>
          <p:nvPr/>
        </p:nvSpPr>
        <p:spPr bwMode="auto">
          <a:xfrm>
            <a:off x="1403350" y="3141663"/>
            <a:ext cx="360363" cy="431800"/>
          </a:xfrm>
          <a:prstGeom prst="sun">
            <a:avLst>
              <a:gd name="adj" fmla="val 25000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3" name="Солнце 20"/>
          <p:cNvSpPr>
            <a:spLocks noChangeArrowheads="1"/>
          </p:cNvSpPr>
          <p:nvPr/>
        </p:nvSpPr>
        <p:spPr bwMode="auto">
          <a:xfrm>
            <a:off x="179512" y="3429000"/>
            <a:ext cx="504825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4" name="Солнце 21"/>
          <p:cNvSpPr>
            <a:spLocks noChangeArrowheads="1"/>
          </p:cNvSpPr>
          <p:nvPr/>
        </p:nvSpPr>
        <p:spPr bwMode="auto">
          <a:xfrm>
            <a:off x="4860032" y="4437112"/>
            <a:ext cx="574675" cy="6477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5" name="Солнце 22"/>
          <p:cNvSpPr>
            <a:spLocks noChangeArrowheads="1"/>
          </p:cNvSpPr>
          <p:nvPr/>
        </p:nvSpPr>
        <p:spPr bwMode="auto">
          <a:xfrm>
            <a:off x="2051050" y="2997200"/>
            <a:ext cx="576263" cy="576263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6" name="Rectangle 15"/>
          <p:cNvSpPr>
            <a:spLocks noChangeArrowheads="1"/>
          </p:cNvSpPr>
          <p:nvPr/>
        </p:nvSpPr>
        <p:spPr bwMode="auto">
          <a:xfrm>
            <a:off x="971600" y="2996951"/>
            <a:ext cx="7200799" cy="1152129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000" dirty="0">
                <a:solidFill>
                  <a:schemeClr val="accent2"/>
                </a:solidFill>
                <a:latin typeface="Lucida Console" pitchFamily="49" charset="0"/>
              </a:rPr>
              <a:t> </a:t>
            </a:r>
            <a:r>
              <a:rPr lang="ru-RU" sz="2000" dirty="0"/>
              <a:t>Анализ деятельности по образовательной области </a:t>
            </a:r>
          </a:p>
          <a:p>
            <a:pPr algn="ctr"/>
            <a:r>
              <a:rPr lang="ru-RU" sz="2000" dirty="0"/>
              <a:t>«Социально-коммуникативное развитие»</a:t>
            </a:r>
          </a:p>
        </p:txBody>
      </p:sp>
      <p:sp>
        <p:nvSpPr>
          <p:cNvPr id="15377" name="Солнце 13"/>
          <p:cNvSpPr>
            <a:spLocks noChangeArrowheads="1"/>
          </p:cNvSpPr>
          <p:nvPr/>
        </p:nvSpPr>
        <p:spPr bwMode="auto">
          <a:xfrm>
            <a:off x="3851920" y="5373216"/>
            <a:ext cx="504825" cy="431800"/>
          </a:xfrm>
          <a:prstGeom prst="sun">
            <a:avLst>
              <a:gd name="adj" fmla="val 22255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8" name="Солнце 13"/>
          <p:cNvSpPr>
            <a:spLocks noChangeArrowheads="1"/>
          </p:cNvSpPr>
          <p:nvPr/>
        </p:nvSpPr>
        <p:spPr bwMode="auto">
          <a:xfrm>
            <a:off x="323528" y="5733256"/>
            <a:ext cx="504825" cy="431800"/>
          </a:xfrm>
          <a:prstGeom prst="sun">
            <a:avLst>
              <a:gd name="adj" fmla="val 25000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60E487-F516-4439-A067-E2D07AD780C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20" name="Рисунок 19"/>
          <p:cNvPicPr/>
          <p:nvPr/>
        </p:nvPicPr>
        <p:blipFill>
          <a:blip r:embed="rId2" cstate="print"/>
          <a:srcRect l="34313" t="21937" r="18867" b="16524"/>
          <a:stretch>
            <a:fillRect/>
          </a:stretch>
        </p:blipFill>
        <p:spPr bwMode="auto">
          <a:xfrm>
            <a:off x="755576" y="260648"/>
            <a:ext cx="3528392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Рисунок 20"/>
          <p:cNvPicPr/>
          <p:nvPr/>
        </p:nvPicPr>
        <p:blipFill>
          <a:blip r:embed="rId3" cstate="print"/>
          <a:srcRect l="33351" t="21368" r="19188" b="17949"/>
          <a:stretch>
            <a:fillRect/>
          </a:stretch>
        </p:blipFill>
        <p:spPr bwMode="auto">
          <a:xfrm>
            <a:off x="5652120" y="260648"/>
            <a:ext cx="3096344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/>
          <p:cNvPicPr/>
          <p:nvPr/>
        </p:nvPicPr>
        <p:blipFill>
          <a:blip r:embed="rId4" cstate="print"/>
          <a:srcRect l="34474" t="22222" r="19813" b="17379"/>
          <a:stretch>
            <a:fillRect/>
          </a:stretch>
        </p:blipFill>
        <p:spPr bwMode="auto">
          <a:xfrm>
            <a:off x="5580112" y="4293096"/>
            <a:ext cx="3096344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Рисунок 22"/>
          <p:cNvPicPr/>
          <p:nvPr/>
        </p:nvPicPr>
        <p:blipFill>
          <a:blip r:embed="rId5" cstate="print"/>
          <a:srcRect l="13148" r="13255"/>
          <a:stretch>
            <a:fillRect/>
          </a:stretch>
        </p:blipFill>
        <p:spPr bwMode="auto">
          <a:xfrm>
            <a:off x="683568" y="4221088"/>
            <a:ext cx="30963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908720"/>
            <a:ext cx="5472973" cy="830997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15FB"/>
                </a:solidFill>
              </a:rPr>
              <a:t>«Социально – коммуникативное</a:t>
            </a:r>
          </a:p>
          <a:p>
            <a:pPr algn="ctr"/>
            <a:r>
              <a:rPr lang="ru-RU" sz="2400" b="1" dirty="0" smtClean="0">
                <a:solidFill>
                  <a:srgbClr val="2B15FB"/>
                </a:solidFill>
              </a:rPr>
              <a:t> развитие»</a:t>
            </a:r>
            <a:endParaRPr lang="ru-RU" sz="2400" b="1" dirty="0">
              <a:solidFill>
                <a:srgbClr val="2B15FB"/>
              </a:solidFill>
            </a:endParaRPr>
          </a:p>
        </p:txBody>
      </p:sp>
      <p:pic>
        <p:nvPicPr>
          <p:cNvPr id="6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9" y="4221088"/>
            <a:ext cx="769569" cy="709043"/>
          </a:xfrm>
          <a:prstGeom prst="rect">
            <a:avLst/>
          </a:prstGeom>
          <a:noFill/>
        </p:spPr>
      </p:pic>
      <p:pic>
        <p:nvPicPr>
          <p:cNvPr id="19" name="Рисунок 18" descr="C:\Users\Юрик\Downloads\Уровни.jpg"/>
          <p:cNvPicPr/>
          <p:nvPr/>
        </p:nvPicPr>
        <p:blipFill>
          <a:blip r:embed="rId3" cstate="print"/>
          <a:srcRect l="13469" t="6576" r="13736" b="70522"/>
          <a:stretch>
            <a:fillRect/>
          </a:stretch>
        </p:blipFill>
        <p:spPr bwMode="auto">
          <a:xfrm>
            <a:off x="683568" y="2348880"/>
            <a:ext cx="784887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5301208"/>
            <a:ext cx="971600" cy="1338430"/>
          </a:xfrm>
          <a:prstGeom prst="rect">
            <a:avLst/>
          </a:prstGeom>
          <a:noFill/>
        </p:spPr>
      </p:pic>
      <p:pic>
        <p:nvPicPr>
          <p:cNvPr id="5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407" y="4077072"/>
            <a:ext cx="925879" cy="853059"/>
          </a:xfrm>
          <a:prstGeom prst="rect">
            <a:avLst/>
          </a:prstGeom>
          <a:noFill/>
        </p:spPr>
      </p:pic>
      <p:pic>
        <p:nvPicPr>
          <p:cNvPr id="8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157192"/>
            <a:ext cx="859052" cy="1183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Солнце 12"/>
          <p:cNvSpPr>
            <a:spLocks noChangeArrowheads="1"/>
          </p:cNvSpPr>
          <p:nvPr/>
        </p:nvSpPr>
        <p:spPr bwMode="auto">
          <a:xfrm>
            <a:off x="4211960" y="1844824"/>
            <a:ext cx="576263" cy="6477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67" name="Солнце 13"/>
          <p:cNvSpPr>
            <a:spLocks noChangeArrowheads="1"/>
          </p:cNvSpPr>
          <p:nvPr/>
        </p:nvSpPr>
        <p:spPr bwMode="auto">
          <a:xfrm>
            <a:off x="4211960" y="908720"/>
            <a:ext cx="504825" cy="431800"/>
          </a:xfrm>
          <a:prstGeom prst="sun">
            <a:avLst>
              <a:gd name="adj" fmla="val 25000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68" name="Солнце 15"/>
          <p:cNvSpPr>
            <a:spLocks noChangeArrowheads="1"/>
          </p:cNvSpPr>
          <p:nvPr/>
        </p:nvSpPr>
        <p:spPr bwMode="auto">
          <a:xfrm>
            <a:off x="4211960" y="0"/>
            <a:ext cx="495300" cy="503237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69" name="Солнце 16"/>
          <p:cNvSpPr>
            <a:spLocks noChangeArrowheads="1"/>
          </p:cNvSpPr>
          <p:nvPr/>
        </p:nvSpPr>
        <p:spPr bwMode="auto">
          <a:xfrm rot="2276815">
            <a:off x="4211960" y="6093296"/>
            <a:ext cx="504825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0" name="Солнце 17"/>
          <p:cNvSpPr>
            <a:spLocks noChangeArrowheads="1"/>
          </p:cNvSpPr>
          <p:nvPr/>
        </p:nvSpPr>
        <p:spPr bwMode="auto">
          <a:xfrm>
            <a:off x="8639175" y="2492896"/>
            <a:ext cx="504825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1" name="Солнце 18"/>
          <p:cNvSpPr>
            <a:spLocks noChangeArrowheads="1"/>
          </p:cNvSpPr>
          <p:nvPr/>
        </p:nvSpPr>
        <p:spPr bwMode="auto">
          <a:xfrm>
            <a:off x="6516688" y="3068638"/>
            <a:ext cx="360362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2" name="Солнце 19"/>
          <p:cNvSpPr>
            <a:spLocks noChangeArrowheads="1"/>
          </p:cNvSpPr>
          <p:nvPr/>
        </p:nvSpPr>
        <p:spPr bwMode="auto">
          <a:xfrm>
            <a:off x="1403350" y="3141663"/>
            <a:ext cx="360363" cy="431800"/>
          </a:xfrm>
          <a:prstGeom prst="sun">
            <a:avLst>
              <a:gd name="adj" fmla="val 25000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3" name="Солнце 20"/>
          <p:cNvSpPr>
            <a:spLocks noChangeArrowheads="1"/>
          </p:cNvSpPr>
          <p:nvPr/>
        </p:nvSpPr>
        <p:spPr bwMode="auto">
          <a:xfrm>
            <a:off x="0" y="3284984"/>
            <a:ext cx="504825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4" name="Солнце 21"/>
          <p:cNvSpPr>
            <a:spLocks noChangeArrowheads="1"/>
          </p:cNvSpPr>
          <p:nvPr/>
        </p:nvSpPr>
        <p:spPr bwMode="auto">
          <a:xfrm>
            <a:off x="3779912" y="4581128"/>
            <a:ext cx="574675" cy="6477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5" name="Солнце 22"/>
          <p:cNvSpPr>
            <a:spLocks noChangeArrowheads="1"/>
          </p:cNvSpPr>
          <p:nvPr/>
        </p:nvSpPr>
        <p:spPr bwMode="auto">
          <a:xfrm>
            <a:off x="2051050" y="2997200"/>
            <a:ext cx="576263" cy="576263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6" name="Rectangle 15"/>
          <p:cNvSpPr>
            <a:spLocks noChangeArrowheads="1"/>
          </p:cNvSpPr>
          <p:nvPr/>
        </p:nvSpPr>
        <p:spPr bwMode="auto">
          <a:xfrm>
            <a:off x="611560" y="3068960"/>
            <a:ext cx="8064895" cy="136815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000" dirty="0">
                <a:solidFill>
                  <a:schemeClr val="accent2"/>
                </a:solidFill>
                <a:latin typeface="Lucida Console" pitchFamily="49" charset="0"/>
              </a:rPr>
              <a:t> </a:t>
            </a:r>
            <a:r>
              <a:rPr lang="ru-RU" dirty="0"/>
              <a:t>Анализ деятельности по образовательной области </a:t>
            </a:r>
          </a:p>
          <a:p>
            <a:pPr algn="ctr"/>
            <a:r>
              <a:rPr lang="ru-RU" dirty="0"/>
              <a:t>«Познавательное развитие»</a:t>
            </a:r>
          </a:p>
        </p:txBody>
      </p:sp>
      <p:sp>
        <p:nvSpPr>
          <p:cNvPr id="15377" name="Солнце 13"/>
          <p:cNvSpPr>
            <a:spLocks noChangeArrowheads="1"/>
          </p:cNvSpPr>
          <p:nvPr/>
        </p:nvSpPr>
        <p:spPr bwMode="auto">
          <a:xfrm>
            <a:off x="4716016" y="5301208"/>
            <a:ext cx="504825" cy="431800"/>
          </a:xfrm>
          <a:prstGeom prst="sun">
            <a:avLst>
              <a:gd name="adj" fmla="val 22255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60E487-F516-4439-A067-E2D07AD780CB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23" name="Рисунок 22"/>
          <p:cNvPicPr/>
          <p:nvPr/>
        </p:nvPicPr>
        <p:blipFill>
          <a:blip r:embed="rId2" cstate="print"/>
          <a:srcRect l="33191" t="22222" r="18852" b="16809"/>
          <a:stretch>
            <a:fillRect/>
          </a:stretch>
        </p:blipFill>
        <p:spPr bwMode="auto">
          <a:xfrm>
            <a:off x="323528" y="188640"/>
            <a:ext cx="3384376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/>
          <p:cNvPicPr/>
          <p:nvPr/>
        </p:nvPicPr>
        <p:blipFill>
          <a:blip r:embed="rId3" cstate="print"/>
          <a:srcRect l="12827" r="13095"/>
          <a:stretch>
            <a:fillRect/>
          </a:stretch>
        </p:blipFill>
        <p:spPr bwMode="auto">
          <a:xfrm>
            <a:off x="5076056" y="188641"/>
            <a:ext cx="3456384" cy="2592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 descr="C:\Users\Юрик\Pictures\img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93096"/>
            <a:ext cx="3024336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Рисунок 25"/>
          <p:cNvPicPr/>
          <p:nvPr/>
        </p:nvPicPr>
        <p:blipFill>
          <a:blip r:embed="rId5" cstate="print"/>
          <a:srcRect l="12827" r="12614"/>
          <a:stretch>
            <a:fillRect/>
          </a:stretch>
        </p:blipFill>
        <p:spPr bwMode="auto">
          <a:xfrm>
            <a:off x="5580112" y="4293096"/>
            <a:ext cx="3168352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908720"/>
            <a:ext cx="7560840" cy="1200329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«Познавательное</a:t>
            </a:r>
          </a:p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 развитие»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6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9" y="4221088"/>
            <a:ext cx="769569" cy="709043"/>
          </a:xfrm>
          <a:prstGeom prst="rect">
            <a:avLst/>
          </a:prstGeom>
          <a:noFill/>
        </p:spPr>
      </p:pic>
      <p:pic>
        <p:nvPicPr>
          <p:cNvPr id="5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8121" y="4437112"/>
            <a:ext cx="925879" cy="853059"/>
          </a:xfrm>
          <a:prstGeom prst="rect">
            <a:avLst/>
          </a:prstGeom>
          <a:noFill/>
        </p:spPr>
      </p:pic>
      <p:pic>
        <p:nvPicPr>
          <p:cNvPr id="8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157192"/>
            <a:ext cx="859052" cy="1183390"/>
          </a:xfrm>
          <a:prstGeom prst="rect">
            <a:avLst/>
          </a:prstGeom>
          <a:noFill/>
        </p:spPr>
      </p:pic>
      <p:pic>
        <p:nvPicPr>
          <p:cNvPr id="9" name="Рисунок 8" descr="C:\Users\Юрик\Downloads\Уровни1.jpg"/>
          <p:cNvPicPr/>
          <p:nvPr/>
        </p:nvPicPr>
        <p:blipFill>
          <a:blip r:embed="rId4" cstate="print"/>
          <a:srcRect l="13148" t="6689" r="13896" b="70408"/>
          <a:stretch>
            <a:fillRect/>
          </a:stretch>
        </p:blipFill>
        <p:spPr bwMode="auto">
          <a:xfrm>
            <a:off x="899592" y="2564904"/>
            <a:ext cx="7344816" cy="355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301208"/>
            <a:ext cx="971600" cy="1338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Солнце 12"/>
          <p:cNvSpPr>
            <a:spLocks noChangeArrowheads="1"/>
          </p:cNvSpPr>
          <p:nvPr/>
        </p:nvSpPr>
        <p:spPr bwMode="auto">
          <a:xfrm>
            <a:off x="4211960" y="1844824"/>
            <a:ext cx="576263" cy="6477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67" name="Солнце 13"/>
          <p:cNvSpPr>
            <a:spLocks noChangeArrowheads="1"/>
          </p:cNvSpPr>
          <p:nvPr/>
        </p:nvSpPr>
        <p:spPr bwMode="auto">
          <a:xfrm>
            <a:off x="4211960" y="908720"/>
            <a:ext cx="504825" cy="431800"/>
          </a:xfrm>
          <a:prstGeom prst="sun">
            <a:avLst>
              <a:gd name="adj" fmla="val 25000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68" name="Солнце 15"/>
          <p:cNvSpPr>
            <a:spLocks noChangeArrowheads="1"/>
          </p:cNvSpPr>
          <p:nvPr/>
        </p:nvSpPr>
        <p:spPr bwMode="auto">
          <a:xfrm>
            <a:off x="4211960" y="0"/>
            <a:ext cx="495300" cy="503237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69" name="Солнце 16"/>
          <p:cNvSpPr>
            <a:spLocks noChangeArrowheads="1"/>
          </p:cNvSpPr>
          <p:nvPr/>
        </p:nvSpPr>
        <p:spPr bwMode="auto">
          <a:xfrm rot="2276815">
            <a:off x="4211960" y="6093296"/>
            <a:ext cx="504825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0" name="Солнце 17"/>
          <p:cNvSpPr>
            <a:spLocks noChangeArrowheads="1"/>
          </p:cNvSpPr>
          <p:nvPr/>
        </p:nvSpPr>
        <p:spPr bwMode="auto">
          <a:xfrm>
            <a:off x="8639175" y="2492896"/>
            <a:ext cx="504825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1" name="Солнце 18"/>
          <p:cNvSpPr>
            <a:spLocks noChangeArrowheads="1"/>
          </p:cNvSpPr>
          <p:nvPr/>
        </p:nvSpPr>
        <p:spPr bwMode="auto">
          <a:xfrm>
            <a:off x="6516688" y="3068638"/>
            <a:ext cx="360362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2" name="Солнце 19"/>
          <p:cNvSpPr>
            <a:spLocks noChangeArrowheads="1"/>
          </p:cNvSpPr>
          <p:nvPr/>
        </p:nvSpPr>
        <p:spPr bwMode="auto">
          <a:xfrm>
            <a:off x="1403350" y="3141663"/>
            <a:ext cx="360363" cy="431800"/>
          </a:xfrm>
          <a:prstGeom prst="sun">
            <a:avLst>
              <a:gd name="adj" fmla="val 25000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3" name="Солнце 20"/>
          <p:cNvSpPr>
            <a:spLocks noChangeArrowheads="1"/>
          </p:cNvSpPr>
          <p:nvPr/>
        </p:nvSpPr>
        <p:spPr bwMode="auto">
          <a:xfrm>
            <a:off x="0" y="3284984"/>
            <a:ext cx="504825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4" name="Солнце 21"/>
          <p:cNvSpPr>
            <a:spLocks noChangeArrowheads="1"/>
          </p:cNvSpPr>
          <p:nvPr/>
        </p:nvSpPr>
        <p:spPr bwMode="auto">
          <a:xfrm>
            <a:off x="3779912" y="4581128"/>
            <a:ext cx="574675" cy="6477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5" name="Солнце 22"/>
          <p:cNvSpPr>
            <a:spLocks noChangeArrowheads="1"/>
          </p:cNvSpPr>
          <p:nvPr/>
        </p:nvSpPr>
        <p:spPr bwMode="auto">
          <a:xfrm>
            <a:off x="2051050" y="2997200"/>
            <a:ext cx="576263" cy="576263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6" name="Rectangle 15"/>
          <p:cNvSpPr>
            <a:spLocks noChangeArrowheads="1"/>
          </p:cNvSpPr>
          <p:nvPr/>
        </p:nvSpPr>
        <p:spPr bwMode="auto">
          <a:xfrm>
            <a:off x="611560" y="3068960"/>
            <a:ext cx="8064895" cy="136815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000" dirty="0">
                <a:solidFill>
                  <a:schemeClr val="accent2"/>
                </a:solidFill>
                <a:latin typeface="Lucida Console" pitchFamily="49" charset="0"/>
              </a:rPr>
              <a:t> </a:t>
            </a:r>
            <a:r>
              <a:rPr lang="ru-RU" dirty="0"/>
              <a:t>Анализ деятельности по образовательной области </a:t>
            </a:r>
          </a:p>
          <a:p>
            <a:pPr algn="ctr"/>
            <a:r>
              <a:rPr lang="ru-RU" dirty="0"/>
              <a:t>«Речевое развитие»</a:t>
            </a:r>
          </a:p>
        </p:txBody>
      </p:sp>
      <p:sp>
        <p:nvSpPr>
          <p:cNvPr id="15377" name="Солнце 13"/>
          <p:cNvSpPr>
            <a:spLocks noChangeArrowheads="1"/>
          </p:cNvSpPr>
          <p:nvPr/>
        </p:nvSpPr>
        <p:spPr bwMode="auto">
          <a:xfrm>
            <a:off x="4716016" y="5301208"/>
            <a:ext cx="504825" cy="431800"/>
          </a:xfrm>
          <a:prstGeom prst="sun">
            <a:avLst>
              <a:gd name="adj" fmla="val 22255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60E487-F516-4439-A067-E2D07AD780CB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20" name="Рисунок 19"/>
          <p:cNvPicPr/>
          <p:nvPr/>
        </p:nvPicPr>
        <p:blipFill>
          <a:blip r:embed="rId2" cstate="print"/>
          <a:srcRect l="30946" t="19658" r="17410" b="15670"/>
          <a:stretch>
            <a:fillRect/>
          </a:stretch>
        </p:blipFill>
        <p:spPr bwMode="auto">
          <a:xfrm>
            <a:off x="251520" y="188640"/>
            <a:ext cx="3528392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Picture 8" descr="DSCN03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8640"/>
            <a:ext cx="3516680" cy="263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6" name="Picture 2" descr="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365104"/>
            <a:ext cx="3441265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7" name="Picture 3" descr="F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221088"/>
            <a:ext cx="365505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908720"/>
            <a:ext cx="7560840" cy="1200329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«Речевое</a:t>
            </a:r>
          </a:p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развитие»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6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9" y="4221088"/>
            <a:ext cx="769569" cy="709043"/>
          </a:xfrm>
          <a:prstGeom prst="rect">
            <a:avLst/>
          </a:prstGeom>
          <a:noFill/>
        </p:spPr>
      </p:pic>
      <p:pic>
        <p:nvPicPr>
          <p:cNvPr id="5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8121" y="4437112"/>
            <a:ext cx="925879" cy="853059"/>
          </a:xfrm>
          <a:prstGeom prst="rect">
            <a:avLst/>
          </a:prstGeom>
          <a:noFill/>
        </p:spPr>
      </p:pic>
      <p:pic>
        <p:nvPicPr>
          <p:cNvPr id="8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157192"/>
            <a:ext cx="859052" cy="1183390"/>
          </a:xfrm>
          <a:prstGeom prst="rect">
            <a:avLst/>
          </a:prstGeom>
          <a:noFill/>
        </p:spPr>
      </p:pic>
      <p:pic>
        <p:nvPicPr>
          <p:cNvPr id="7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301208"/>
            <a:ext cx="971600" cy="1338430"/>
          </a:xfrm>
          <a:prstGeom prst="rect">
            <a:avLst/>
          </a:prstGeom>
          <a:noFill/>
        </p:spPr>
      </p:pic>
      <p:pic>
        <p:nvPicPr>
          <p:cNvPr id="10" name="Рисунок 9" descr="C:\Users\Юрик\Downloads\Уровни.jpg"/>
          <p:cNvPicPr/>
          <p:nvPr/>
        </p:nvPicPr>
        <p:blipFill>
          <a:blip r:embed="rId4" cstate="print"/>
          <a:srcRect l="13469" t="6576" r="13736" b="70522"/>
          <a:stretch>
            <a:fillRect/>
          </a:stretch>
        </p:blipFill>
        <p:spPr bwMode="auto">
          <a:xfrm>
            <a:off x="755576" y="2636912"/>
            <a:ext cx="748883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Солнце 12"/>
          <p:cNvSpPr>
            <a:spLocks noChangeArrowheads="1"/>
          </p:cNvSpPr>
          <p:nvPr/>
        </p:nvSpPr>
        <p:spPr bwMode="auto">
          <a:xfrm>
            <a:off x="4211960" y="1844824"/>
            <a:ext cx="576263" cy="6477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67" name="Солнце 13"/>
          <p:cNvSpPr>
            <a:spLocks noChangeArrowheads="1"/>
          </p:cNvSpPr>
          <p:nvPr/>
        </p:nvSpPr>
        <p:spPr bwMode="auto">
          <a:xfrm>
            <a:off x="4211960" y="908720"/>
            <a:ext cx="504825" cy="431800"/>
          </a:xfrm>
          <a:prstGeom prst="sun">
            <a:avLst>
              <a:gd name="adj" fmla="val 25000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68" name="Солнце 15"/>
          <p:cNvSpPr>
            <a:spLocks noChangeArrowheads="1"/>
          </p:cNvSpPr>
          <p:nvPr/>
        </p:nvSpPr>
        <p:spPr bwMode="auto">
          <a:xfrm>
            <a:off x="4211960" y="0"/>
            <a:ext cx="495300" cy="503237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69" name="Солнце 16"/>
          <p:cNvSpPr>
            <a:spLocks noChangeArrowheads="1"/>
          </p:cNvSpPr>
          <p:nvPr/>
        </p:nvSpPr>
        <p:spPr bwMode="auto">
          <a:xfrm rot="2276815">
            <a:off x="4211960" y="6093296"/>
            <a:ext cx="504825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0" name="Солнце 17"/>
          <p:cNvSpPr>
            <a:spLocks noChangeArrowheads="1"/>
          </p:cNvSpPr>
          <p:nvPr/>
        </p:nvSpPr>
        <p:spPr bwMode="auto">
          <a:xfrm>
            <a:off x="8639175" y="2492896"/>
            <a:ext cx="504825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1" name="Солнце 18"/>
          <p:cNvSpPr>
            <a:spLocks noChangeArrowheads="1"/>
          </p:cNvSpPr>
          <p:nvPr/>
        </p:nvSpPr>
        <p:spPr bwMode="auto">
          <a:xfrm>
            <a:off x="6516688" y="3068638"/>
            <a:ext cx="360362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2" name="Солнце 19"/>
          <p:cNvSpPr>
            <a:spLocks noChangeArrowheads="1"/>
          </p:cNvSpPr>
          <p:nvPr/>
        </p:nvSpPr>
        <p:spPr bwMode="auto">
          <a:xfrm>
            <a:off x="1403350" y="3141663"/>
            <a:ext cx="360363" cy="431800"/>
          </a:xfrm>
          <a:prstGeom prst="sun">
            <a:avLst>
              <a:gd name="adj" fmla="val 25000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3" name="Солнце 20"/>
          <p:cNvSpPr>
            <a:spLocks noChangeArrowheads="1"/>
          </p:cNvSpPr>
          <p:nvPr/>
        </p:nvSpPr>
        <p:spPr bwMode="auto">
          <a:xfrm>
            <a:off x="0" y="3284984"/>
            <a:ext cx="504825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4" name="Солнце 21"/>
          <p:cNvSpPr>
            <a:spLocks noChangeArrowheads="1"/>
          </p:cNvSpPr>
          <p:nvPr/>
        </p:nvSpPr>
        <p:spPr bwMode="auto">
          <a:xfrm>
            <a:off x="3779912" y="4581128"/>
            <a:ext cx="574675" cy="6477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5" name="Солнце 22"/>
          <p:cNvSpPr>
            <a:spLocks noChangeArrowheads="1"/>
          </p:cNvSpPr>
          <p:nvPr/>
        </p:nvSpPr>
        <p:spPr bwMode="auto">
          <a:xfrm>
            <a:off x="2051050" y="2997200"/>
            <a:ext cx="576263" cy="576263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6" name="Rectangle 15"/>
          <p:cNvSpPr>
            <a:spLocks noChangeArrowheads="1"/>
          </p:cNvSpPr>
          <p:nvPr/>
        </p:nvSpPr>
        <p:spPr bwMode="auto">
          <a:xfrm>
            <a:off x="611560" y="2852936"/>
            <a:ext cx="8064895" cy="144016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000" dirty="0">
                <a:solidFill>
                  <a:schemeClr val="accent2"/>
                </a:solidFill>
                <a:latin typeface="Lucida Console" pitchFamily="49" charset="0"/>
              </a:rPr>
              <a:t> </a:t>
            </a:r>
            <a:r>
              <a:rPr lang="ru-RU" dirty="0"/>
              <a:t>Анализ деятельности по образовательной области </a:t>
            </a:r>
          </a:p>
          <a:p>
            <a:pPr algn="ctr"/>
            <a:r>
              <a:rPr lang="ru-RU" dirty="0"/>
              <a:t>«Физическое развитие»</a:t>
            </a:r>
          </a:p>
        </p:txBody>
      </p:sp>
      <p:sp>
        <p:nvSpPr>
          <p:cNvPr id="15377" name="Солнце 13"/>
          <p:cNvSpPr>
            <a:spLocks noChangeArrowheads="1"/>
          </p:cNvSpPr>
          <p:nvPr/>
        </p:nvSpPr>
        <p:spPr bwMode="auto">
          <a:xfrm>
            <a:off x="4716016" y="5301208"/>
            <a:ext cx="504825" cy="431800"/>
          </a:xfrm>
          <a:prstGeom prst="sun">
            <a:avLst>
              <a:gd name="adj" fmla="val 22255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60E487-F516-4439-A067-E2D07AD780CB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22" name="Рисунок 21" descr="C:\Users\Юрик\Desktop\олимпиада\наташа 2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707904" cy="205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Содержимое 3" descr="C:\Users\Юрик\Desktop\DCIM\DCIM\Новое\DSCF3207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8640"/>
            <a:ext cx="151216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Юрик\Desktop\DCIM\DCIM\Новое\DSCF32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88640"/>
            <a:ext cx="1512168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Юрик\Pictures\2014-03-05 сегодня\сегодня 0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653136"/>
            <a:ext cx="3563888" cy="199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/>
          <p:nvPr/>
        </p:nvPicPr>
        <p:blipFill>
          <a:blip r:embed="rId6" cstate="print"/>
          <a:srcRect l="12988" r="12774"/>
          <a:stretch>
            <a:fillRect/>
          </a:stretch>
        </p:blipFill>
        <p:spPr bwMode="auto">
          <a:xfrm>
            <a:off x="467544" y="4005064"/>
            <a:ext cx="3384376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8" name="Rectangle 106"/>
          <p:cNvSpPr>
            <a:spLocks noGrp="1" noChangeArrowheads="1"/>
          </p:cNvSpPr>
          <p:nvPr>
            <p:ph type="title"/>
          </p:nvPr>
        </p:nvSpPr>
        <p:spPr>
          <a:xfrm>
            <a:off x="1979613" y="404813"/>
            <a:ext cx="5259387" cy="1014412"/>
          </a:xfrm>
          <a:solidFill>
            <a:schemeClr val="bg2">
              <a:lumMod val="40000"/>
              <a:lumOff val="60000"/>
            </a:schemeClr>
          </a:solidFill>
          <a:ln w="44450">
            <a:solidFill>
              <a:srgbClr val="00FF00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ru-RU" sz="3200" b="0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Визитная карточка</a:t>
            </a:r>
          </a:p>
        </p:txBody>
      </p:sp>
      <p:sp>
        <p:nvSpPr>
          <p:cNvPr id="59499" name="Rectangle 107"/>
          <p:cNvSpPr>
            <a:spLocks noGrp="1" noChangeArrowheads="1"/>
          </p:cNvSpPr>
          <p:nvPr>
            <p:ph type="body" sz="half" idx="2"/>
          </p:nvPr>
        </p:nvSpPr>
        <p:spPr>
          <a:xfrm>
            <a:off x="4644008" y="1700213"/>
            <a:ext cx="4249167" cy="4105051"/>
          </a:xfrm>
          <a:solidFill>
            <a:schemeClr val="tx1"/>
          </a:solidFill>
          <a:ln w="44450">
            <a:solidFill>
              <a:srgbClr val="CC0000"/>
            </a:solidFill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i="1" u="sng" dirty="0" smtClean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Малькова Наталья Петровна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Воспитатель МАДОУ №59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Города Кушва</a:t>
            </a:r>
            <a:endParaRPr lang="ru-RU" sz="1400" b="1" i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Образование</a:t>
            </a:r>
            <a:r>
              <a:rPr lang="ru-RU" sz="16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высшее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2017г.-Диплом Бакалавра  по направлению Психолого-педагогическое образование Московского университета имени Витте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стаж педагогической работы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10 лет</a:t>
            </a:r>
            <a:endParaRPr lang="ru-RU" sz="1600" i="1" u="sng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600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E-mail </a:t>
            </a:r>
            <a:r>
              <a:rPr lang="ru-RU" sz="1600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1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tysik78.78@mail.ru</a:t>
            </a:r>
            <a:endParaRPr lang="ru-RU" sz="16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6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600" b="1" i="1" u="sng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59506" name="Rectangle 114"/>
          <p:cNvSpPr>
            <a:spLocks noChangeArrowheads="1"/>
          </p:cNvSpPr>
          <p:nvPr/>
        </p:nvSpPr>
        <p:spPr bwMode="auto">
          <a:xfrm>
            <a:off x="1042988" y="2535238"/>
            <a:ext cx="30956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. </a:t>
            </a:r>
            <a:br>
              <a:rPr lang="ru-RU" sz="1400" b="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</a:br>
            <a:r>
              <a:rPr lang="ru-RU" sz="1400" b="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/>
            </a:r>
            <a:br>
              <a:rPr lang="ru-RU" sz="1400" b="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</a:br>
            <a:endParaRPr lang="ru-RU" sz="1400" b="0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59C02-824D-4ED7-946C-CEB73EAE3AE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11" name="Рисунок 10" descr="http://ds-kolosok.a2b2.ru/_data/icons/logo_11e7040de4bebb5415077278cf468f94.jpg?time=149494299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691680" cy="1268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3167062" cy="2122487"/>
          </a:xfrm>
          <a:prstGeom prst="rect">
            <a:avLst/>
          </a:prstGeom>
          <a:noFill/>
          <a:ln w="9525" algn="in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6157" name="Picture 13" descr="Я Карлсо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861048"/>
            <a:ext cx="3849216" cy="28869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908720"/>
            <a:ext cx="7992888" cy="144655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2B15FB"/>
                </a:solidFill>
              </a:rPr>
              <a:t>«Физическое </a:t>
            </a:r>
          </a:p>
          <a:p>
            <a:pPr algn="ctr"/>
            <a:r>
              <a:rPr lang="ru-RU" sz="4400" b="1" dirty="0" smtClean="0">
                <a:solidFill>
                  <a:srgbClr val="2B15FB"/>
                </a:solidFill>
              </a:rPr>
              <a:t>развитие»</a:t>
            </a:r>
            <a:endParaRPr lang="ru-RU" sz="4400" b="1" dirty="0">
              <a:solidFill>
                <a:srgbClr val="2B15FB"/>
              </a:solidFill>
            </a:endParaRPr>
          </a:p>
        </p:txBody>
      </p:sp>
      <p:pic>
        <p:nvPicPr>
          <p:cNvPr id="6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9" y="4221088"/>
            <a:ext cx="769569" cy="709043"/>
          </a:xfrm>
          <a:prstGeom prst="rect">
            <a:avLst/>
          </a:prstGeom>
          <a:noFill/>
        </p:spPr>
      </p:pic>
      <p:pic>
        <p:nvPicPr>
          <p:cNvPr id="5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8121" y="4437112"/>
            <a:ext cx="925879" cy="853059"/>
          </a:xfrm>
          <a:prstGeom prst="rect">
            <a:avLst/>
          </a:prstGeom>
          <a:noFill/>
        </p:spPr>
      </p:pic>
      <p:pic>
        <p:nvPicPr>
          <p:cNvPr id="8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157192"/>
            <a:ext cx="859052" cy="1183390"/>
          </a:xfrm>
          <a:prstGeom prst="rect">
            <a:avLst/>
          </a:prstGeom>
          <a:noFill/>
        </p:spPr>
      </p:pic>
      <p:pic>
        <p:nvPicPr>
          <p:cNvPr id="7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301208"/>
            <a:ext cx="971600" cy="1338430"/>
          </a:xfrm>
          <a:prstGeom prst="rect">
            <a:avLst/>
          </a:prstGeom>
          <a:noFill/>
        </p:spPr>
      </p:pic>
      <p:pic>
        <p:nvPicPr>
          <p:cNvPr id="10" name="Рисунок 9" descr="C:\Users\Юрик\Downloads\Уровни.jpg"/>
          <p:cNvPicPr/>
          <p:nvPr/>
        </p:nvPicPr>
        <p:blipFill>
          <a:blip r:embed="rId4" cstate="print"/>
          <a:srcRect l="13469" t="6576" r="13736" b="70522"/>
          <a:stretch>
            <a:fillRect/>
          </a:stretch>
        </p:blipFill>
        <p:spPr bwMode="auto">
          <a:xfrm>
            <a:off x="755576" y="2636912"/>
            <a:ext cx="748883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51520" y="5301208"/>
            <a:ext cx="3720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1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51520" y="50131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2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23528" y="350100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9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3528" y="198884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16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23528" y="400506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7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23528" y="37170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8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3528" y="443711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5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1520" y="1628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18</a:t>
            </a:r>
            <a:endParaRPr lang="ru-RU" b="1" dirty="0">
              <a:solidFill>
                <a:srgbClr val="2B15FB"/>
              </a:solidFill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900113" y="908050"/>
          <a:ext cx="7240587" cy="4781550"/>
        </p:xfrm>
        <a:graphic>
          <a:graphicData uri="http://schemas.openxmlformats.org/presentationml/2006/ole">
            <p:oleObj spid="_x0000_s68610" name="Двоичный лист" r:id="rId3" imgW="6103660" imgH="4030909" progId="Excel.SheetBinaryMacroEnabled.12">
              <p:embed/>
            </p:oleObj>
          </a:graphicData>
        </a:graphic>
      </p:graphicFrame>
      <p:sp>
        <p:nvSpPr>
          <p:cNvPr id="155" name="TextBox 154"/>
          <p:cNvSpPr txBox="1"/>
          <p:nvPr/>
        </p:nvSpPr>
        <p:spPr>
          <a:xfrm>
            <a:off x="251520" y="4797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3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1187624" y="188640"/>
            <a:ext cx="7047122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B15FB"/>
                </a:solidFill>
              </a:rPr>
              <a:t>Экран заболеваемости</a:t>
            </a:r>
            <a:endParaRPr lang="ru-RU" sz="4400" b="1" dirty="0">
              <a:solidFill>
                <a:srgbClr val="2B15FB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2051720" y="5877272"/>
            <a:ext cx="3241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15FB"/>
                </a:solidFill>
              </a:rPr>
              <a:t>2012 -  2014 </a:t>
            </a:r>
            <a:r>
              <a:rPr lang="ru-RU" sz="2400" b="1" dirty="0" err="1" smtClean="0">
                <a:solidFill>
                  <a:srgbClr val="2B15FB"/>
                </a:solidFill>
              </a:rPr>
              <a:t>уч</a:t>
            </a:r>
            <a:r>
              <a:rPr lang="ru-RU" sz="2400" b="1" dirty="0" smtClean="0">
                <a:solidFill>
                  <a:srgbClr val="2B15FB"/>
                </a:solidFill>
              </a:rPr>
              <a:t> год</a:t>
            </a:r>
          </a:p>
          <a:p>
            <a:r>
              <a:rPr lang="ru-RU" sz="2400" b="1" dirty="0" smtClean="0">
                <a:solidFill>
                  <a:srgbClr val="2B15FB"/>
                </a:solidFill>
              </a:rPr>
              <a:t>2014-2016 </a:t>
            </a:r>
            <a:r>
              <a:rPr lang="ru-RU" sz="2400" b="1" dirty="0" err="1" smtClean="0">
                <a:solidFill>
                  <a:srgbClr val="2B15FB"/>
                </a:solidFill>
              </a:rPr>
              <a:t>уч</a:t>
            </a:r>
            <a:r>
              <a:rPr lang="ru-RU" sz="2400" b="1" dirty="0" smtClean="0">
                <a:solidFill>
                  <a:srgbClr val="2B15FB"/>
                </a:solidFill>
              </a:rPr>
              <a:t>. год</a:t>
            </a:r>
            <a:endParaRPr lang="ru-RU" sz="2400" b="1" dirty="0">
              <a:solidFill>
                <a:srgbClr val="2B15FB"/>
              </a:solidFill>
            </a:endParaRPr>
          </a:p>
        </p:txBody>
      </p:sp>
      <p:cxnSp>
        <p:nvCxnSpPr>
          <p:cNvPr id="159" name="Прямая соединительная линия 158"/>
          <p:cNvCxnSpPr/>
          <p:nvPr/>
        </p:nvCxnSpPr>
        <p:spPr>
          <a:xfrm>
            <a:off x="1043608" y="6093296"/>
            <a:ext cx="9361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/>
          <p:cNvCxnSpPr/>
          <p:nvPr/>
        </p:nvCxnSpPr>
        <p:spPr>
          <a:xfrm>
            <a:off x="1043608" y="6453336"/>
            <a:ext cx="93610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Солнце 12"/>
          <p:cNvSpPr>
            <a:spLocks noChangeArrowheads="1"/>
          </p:cNvSpPr>
          <p:nvPr/>
        </p:nvSpPr>
        <p:spPr bwMode="auto">
          <a:xfrm>
            <a:off x="4211960" y="1844824"/>
            <a:ext cx="576263" cy="6477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67" name="Солнце 13"/>
          <p:cNvSpPr>
            <a:spLocks noChangeArrowheads="1"/>
          </p:cNvSpPr>
          <p:nvPr/>
        </p:nvSpPr>
        <p:spPr bwMode="auto">
          <a:xfrm>
            <a:off x="4211960" y="908720"/>
            <a:ext cx="504825" cy="431800"/>
          </a:xfrm>
          <a:prstGeom prst="sun">
            <a:avLst>
              <a:gd name="adj" fmla="val 25000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68" name="Солнце 15"/>
          <p:cNvSpPr>
            <a:spLocks noChangeArrowheads="1"/>
          </p:cNvSpPr>
          <p:nvPr/>
        </p:nvSpPr>
        <p:spPr bwMode="auto">
          <a:xfrm>
            <a:off x="4211960" y="0"/>
            <a:ext cx="495300" cy="503237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69" name="Солнце 16"/>
          <p:cNvSpPr>
            <a:spLocks noChangeArrowheads="1"/>
          </p:cNvSpPr>
          <p:nvPr/>
        </p:nvSpPr>
        <p:spPr bwMode="auto">
          <a:xfrm rot="2276815">
            <a:off x="4211960" y="6093296"/>
            <a:ext cx="504825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0" name="Солнце 17"/>
          <p:cNvSpPr>
            <a:spLocks noChangeArrowheads="1"/>
          </p:cNvSpPr>
          <p:nvPr/>
        </p:nvSpPr>
        <p:spPr bwMode="auto">
          <a:xfrm>
            <a:off x="8639175" y="2492896"/>
            <a:ext cx="504825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1" name="Солнце 18"/>
          <p:cNvSpPr>
            <a:spLocks noChangeArrowheads="1"/>
          </p:cNvSpPr>
          <p:nvPr/>
        </p:nvSpPr>
        <p:spPr bwMode="auto">
          <a:xfrm>
            <a:off x="6516688" y="3068638"/>
            <a:ext cx="360362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2" name="Солнце 19"/>
          <p:cNvSpPr>
            <a:spLocks noChangeArrowheads="1"/>
          </p:cNvSpPr>
          <p:nvPr/>
        </p:nvSpPr>
        <p:spPr bwMode="auto">
          <a:xfrm>
            <a:off x="1403350" y="3141663"/>
            <a:ext cx="360363" cy="431800"/>
          </a:xfrm>
          <a:prstGeom prst="sun">
            <a:avLst>
              <a:gd name="adj" fmla="val 25000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3" name="Солнце 20"/>
          <p:cNvSpPr>
            <a:spLocks noChangeArrowheads="1"/>
          </p:cNvSpPr>
          <p:nvPr/>
        </p:nvSpPr>
        <p:spPr bwMode="auto">
          <a:xfrm>
            <a:off x="0" y="3284984"/>
            <a:ext cx="504825" cy="431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4" name="Солнце 21"/>
          <p:cNvSpPr>
            <a:spLocks noChangeArrowheads="1"/>
          </p:cNvSpPr>
          <p:nvPr/>
        </p:nvSpPr>
        <p:spPr bwMode="auto">
          <a:xfrm>
            <a:off x="3779912" y="4581128"/>
            <a:ext cx="574675" cy="6477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5" name="Солнце 22"/>
          <p:cNvSpPr>
            <a:spLocks noChangeArrowheads="1"/>
          </p:cNvSpPr>
          <p:nvPr/>
        </p:nvSpPr>
        <p:spPr bwMode="auto">
          <a:xfrm>
            <a:off x="2051050" y="2997200"/>
            <a:ext cx="576263" cy="576263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5376" name="Rectangle 15"/>
          <p:cNvSpPr>
            <a:spLocks noChangeArrowheads="1"/>
          </p:cNvSpPr>
          <p:nvPr/>
        </p:nvSpPr>
        <p:spPr bwMode="auto">
          <a:xfrm>
            <a:off x="611560" y="3068960"/>
            <a:ext cx="8064895" cy="136815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dirty="0"/>
              <a:t>Анализ деятельности по образовательной области </a:t>
            </a:r>
          </a:p>
          <a:p>
            <a:pPr algn="ctr"/>
            <a:r>
              <a:rPr lang="ru-RU" dirty="0"/>
              <a:t>«Художественно-эстетическое развитие».</a:t>
            </a:r>
          </a:p>
        </p:txBody>
      </p:sp>
      <p:sp>
        <p:nvSpPr>
          <p:cNvPr id="15377" name="Солнце 13"/>
          <p:cNvSpPr>
            <a:spLocks noChangeArrowheads="1"/>
          </p:cNvSpPr>
          <p:nvPr/>
        </p:nvSpPr>
        <p:spPr bwMode="auto">
          <a:xfrm>
            <a:off x="4716016" y="5301208"/>
            <a:ext cx="504825" cy="431800"/>
          </a:xfrm>
          <a:prstGeom prst="sun">
            <a:avLst>
              <a:gd name="adj" fmla="val 22255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60E487-F516-4439-A067-E2D07AD780C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20" name="Рисунок 19" descr="C:\Users\Юрик\Desktop\детский сад\рисунки\осень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28479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s://i.mycdn.me/image?id=856389807599&amp;t=3&amp;plc=WEB&amp;tkn=*MMd76mOaBkUyMyJ2XRRsrltWAao"/>
          <p:cNvPicPr/>
          <p:nvPr/>
        </p:nvPicPr>
        <p:blipFill>
          <a:blip r:embed="rId3" cstate="print"/>
          <a:srcRect l="10583" t="14611" r="5559" b="16048"/>
          <a:stretch>
            <a:fillRect/>
          </a:stretch>
        </p:blipFill>
        <p:spPr bwMode="auto">
          <a:xfrm>
            <a:off x="5796136" y="548680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Users\Юрик\Desktop\весенний букет\image (14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2939" y="260648"/>
            <a:ext cx="1921061" cy="265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Users\Юрик\Desktop\детский сад\рисунки\DSCF32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221088"/>
            <a:ext cx="1744018" cy="236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Users\Юрик\Pictures\2014-02-25 наташа\наташа 01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581128"/>
            <a:ext cx="3425825" cy="192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Users\Юрик\Desktop\детский сад\рисунки\DSCF256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81128"/>
            <a:ext cx="35909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Users\Юрик\Desktop\Звуки красочного листопада\Перевозкин Костя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476672"/>
            <a:ext cx="2682835" cy="208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908720"/>
            <a:ext cx="7992888" cy="1200329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«Художественно-эстетическое</a:t>
            </a:r>
          </a:p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 развитие»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6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9" y="4221088"/>
            <a:ext cx="769569" cy="709043"/>
          </a:xfrm>
          <a:prstGeom prst="rect">
            <a:avLst/>
          </a:prstGeom>
          <a:noFill/>
        </p:spPr>
      </p:pic>
      <p:pic>
        <p:nvPicPr>
          <p:cNvPr id="5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8121" y="4437112"/>
            <a:ext cx="925879" cy="853059"/>
          </a:xfrm>
          <a:prstGeom prst="rect">
            <a:avLst/>
          </a:prstGeom>
          <a:noFill/>
        </p:spPr>
      </p:pic>
      <p:pic>
        <p:nvPicPr>
          <p:cNvPr id="8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157192"/>
            <a:ext cx="859052" cy="1183390"/>
          </a:xfrm>
          <a:prstGeom prst="rect">
            <a:avLst/>
          </a:prstGeom>
          <a:noFill/>
        </p:spPr>
      </p:pic>
      <p:pic>
        <p:nvPicPr>
          <p:cNvPr id="7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301208"/>
            <a:ext cx="971600" cy="1338430"/>
          </a:xfrm>
          <a:prstGeom prst="rect">
            <a:avLst/>
          </a:prstGeom>
          <a:noFill/>
        </p:spPr>
      </p:pic>
      <p:pic>
        <p:nvPicPr>
          <p:cNvPr id="10" name="Рисунок 9" descr="C:\Users\Юрик\Downloads\Уровни2.jpg"/>
          <p:cNvPicPr/>
          <p:nvPr/>
        </p:nvPicPr>
        <p:blipFill>
          <a:blip r:embed="rId4" cstate="print"/>
          <a:srcRect l="12667" t="6251" r="13566" b="70369"/>
          <a:stretch>
            <a:fillRect/>
          </a:stretch>
        </p:blipFill>
        <p:spPr bwMode="auto">
          <a:xfrm>
            <a:off x="827584" y="2420888"/>
            <a:ext cx="7344816" cy="37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CCF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 txBox="1">
            <a:spLocks noChangeArrowheads="1"/>
          </p:cNvSpPr>
          <p:nvPr/>
        </p:nvSpPr>
        <p:spPr>
          <a:xfrm>
            <a:off x="2627784" y="260648"/>
            <a:ext cx="6121052" cy="820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FF00"/>
              </a:gs>
              <a:gs pos="50000">
                <a:srgbClr val="FDFD4D"/>
              </a:gs>
              <a:gs pos="100000">
                <a:srgbClr val="66FFCC">
                  <a:alpha val="66000"/>
                </a:srgbClr>
              </a:gs>
            </a:gsLst>
            <a:lin ang="4800000" scaled="0"/>
          </a:gradFill>
          <a:ln w="57150">
            <a:solidFill>
              <a:srgbClr val="FFFF00"/>
            </a:solidFill>
            <a:round/>
          </a:ln>
        </p:spPr>
        <p:txBody>
          <a:bodyPr/>
          <a:lstStyle/>
          <a:p>
            <a:pPr algn="ctr">
              <a:defRPr/>
            </a:pPr>
            <a:r>
              <a:rPr lang="ru-RU" kern="0" dirty="0">
                <a:latin typeface="+mj-lt"/>
                <a:ea typeface="+mj-ea"/>
                <a:cs typeface="+mj-cs"/>
              </a:rPr>
              <a:t>Взаимодействие  с родителями</a:t>
            </a:r>
          </a:p>
        </p:txBody>
      </p:sp>
      <p:sp>
        <p:nvSpPr>
          <p:cNvPr id="23557" name="Rectangle 12"/>
          <p:cNvSpPr>
            <a:spLocks noChangeArrowheads="1"/>
          </p:cNvSpPr>
          <p:nvPr/>
        </p:nvSpPr>
        <p:spPr bwMode="auto">
          <a:xfrm>
            <a:off x="179388" y="1989138"/>
            <a:ext cx="2486025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/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/>
              <a:t>Информационные стенды :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/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 flipV="1">
            <a:off x="2700338" y="2276475"/>
            <a:ext cx="1079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59" name="Rectangle 12"/>
          <p:cNvSpPr>
            <a:spLocks noChangeArrowheads="1"/>
          </p:cNvSpPr>
          <p:nvPr/>
        </p:nvSpPr>
        <p:spPr bwMode="auto">
          <a:xfrm>
            <a:off x="3851275" y="1484784"/>
            <a:ext cx="3960813" cy="1152128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 dirty="0"/>
              <a:t> </a:t>
            </a:r>
            <a:r>
              <a:rPr lang="ru-RU" sz="1400" dirty="0" smtClean="0"/>
              <a:t>«Азбука  здоровья</a:t>
            </a:r>
            <a:r>
              <a:rPr lang="ru-RU" sz="1400" dirty="0"/>
              <a:t>»;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 dirty="0" smtClean="0"/>
              <a:t>«Хорошо у нас в саду»;</a:t>
            </a:r>
            <a:endParaRPr lang="ru-RU" sz="1400" dirty="0"/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 dirty="0"/>
              <a:t>«Наш островок безопасности</a:t>
            </a:r>
            <a:r>
              <a:rPr lang="ru-RU" sz="1400" dirty="0" smtClean="0"/>
              <a:t>»;</a:t>
            </a:r>
            <a:endParaRPr lang="ru-RU" sz="1400" dirty="0"/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 dirty="0" smtClean="0"/>
              <a:t>«Вернисаж детских работ»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 dirty="0"/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 dirty="0"/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 dirty="0"/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 dirty="0"/>
          </a:p>
        </p:txBody>
      </p:sp>
      <p:sp>
        <p:nvSpPr>
          <p:cNvPr id="23560" name="Rectangle 12"/>
          <p:cNvSpPr>
            <a:spLocks noChangeArrowheads="1"/>
          </p:cNvSpPr>
          <p:nvPr/>
        </p:nvSpPr>
        <p:spPr bwMode="auto">
          <a:xfrm>
            <a:off x="179388" y="2997200"/>
            <a:ext cx="2486025" cy="9064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/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/>
              <a:t>Родительские собрания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/>
          </a:p>
        </p:txBody>
      </p:sp>
      <p:sp>
        <p:nvSpPr>
          <p:cNvPr id="23561" name="Line 7"/>
          <p:cNvSpPr>
            <a:spLocks noChangeShapeType="1"/>
          </p:cNvSpPr>
          <p:nvPr/>
        </p:nvSpPr>
        <p:spPr bwMode="auto">
          <a:xfrm flipV="1">
            <a:off x="2700338" y="3429000"/>
            <a:ext cx="6477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62" name="Rectangle 12"/>
          <p:cNvSpPr>
            <a:spLocks noChangeArrowheads="1"/>
          </p:cNvSpPr>
          <p:nvPr/>
        </p:nvSpPr>
        <p:spPr bwMode="auto">
          <a:xfrm>
            <a:off x="3419475" y="2852936"/>
            <a:ext cx="3168650" cy="1296144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 dirty="0"/>
              <a:t>+ Проведение мастер-класса: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 dirty="0"/>
              <a:t>+ проведение практикумов;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 dirty="0"/>
              <a:t>+ анкетирование ;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 dirty="0"/>
              <a:t>+   </a:t>
            </a:r>
            <a:r>
              <a:rPr lang="ru-RU" sz="1400" dirty="0" smtClean="0"/>
              <a:t>рекомендации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 dirty="0" smtClean="0"/>
              <a:t>Тематические акции</a:t>
            </a:r>
            <a:endParaRPr lang="ru-RU" sz="1400" dirty="0"/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 dirty="0"/>
          </a:p>
        </p:txBody>
      </p:sp>
      <p:sp>
        <p:nvSpPr>
          <p:cNvPr id="23563" name="Line 7"/>
          <p:cNvSpPr>
            <a:spLocks noChangeShapeType="1"/>
          </p:cNvSpPr>
          <p:nvPr/>
        </p:nvSpPr>
        <p:spPr bwMode="auto">
          <a:xfrm flipV="1">
            <a:off x="4211638" y="4797425"/>
            <a:ext cx="5762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66" name="Rectangle 12"/>
          <p:cNvSpPr>
            <a:spLocks noChangeArrowheads="1"/>
          </p:cNvSpPr>
          <p:nvPr/>
        </p:nvSpPr>
        <p:spPr bwMode="auto">
          <a:xfrm>
            <a:off x="1116013" y="4292600"/>
            <a:ext cx="2951162" cy="7921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 dirty="0"/>
              <a:t>Выставки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 dirty="0"/>
              <a:t>декоративно-прикладного творчества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 dirty="0"/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4859338" y="4652963"/>
            <a:ext cx="3960812" cy="93662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-"/>
            </a:pPr>
            <a:r>
              <a:rPr lang="ru-RU" sz="1400" dirty="0" smtClean="0"/>
              <a:t>«Волшебство маминых рук»</a:t>
            </a:r>
            <a:endParaRPr lang="ru-RU" sz="14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-"/>
            </a:pPr>
            <a:r>
              <a:rPr lang="ru-RU" sz="1400" dirty="0"/>
              <a:t>- </a:t>
            </a:r>
            <a:r>
              <a:rPr lang="ru-RU" sz="1400" dirty="0" smtClean="0"/>
              <a:t>Зимняя сказка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-"/>
            </a:pPr>
            <a:r>
              <a:rPr lang="ru-RU" sz="1400" dirty="0" smtClean="0"/>
              <a:t>- Осенняя фантазия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-"/>
            </a:pPr>
            <a:r>
              <a:rPr lang="ru-RU" sz="1400" dirty="0" smtClean="0"/>
              <a:t>- Светлая пасха</a:t>
            </a:r>
            <a:endParaRPr lang="ru-RU" sz="1400" dirty="0"/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 dirty="0"/>
          </a:p>
        </p:txBody>
      </p:sp>
      <p:sp>
        <p:nvSpPr>
          <p:cNvPr id="23568" name="Rectangle 12"/>
          <p:cNvSpPr>
            <a:spLocks noChangeArrowheads="1"/>
          </p:cNvSpPr>
          <p:nvPr/>
        </p:nvSpPr>
        <p:spPr bwMode="auto">
          <a:xfrm>
            <a:off x="2195513" y="5876925"/>
            <a:ext cx="2952750" cy="7921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/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/>
              <a:t>Праздничные программы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/>
              <a:t>различной тематики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/>
          </a:p>
        </p:txBody>
      </p:sp>
      <p:sp>
        <p:nvSpPr>
          <p:cNvPr id="23569" name="Rectangle 12"/>
          <p:cNvSpPr>
            <a:spLocks noChangeArrowheads="1"/>
          </p:cNvSpPr>
          <p:nvPr/>
        </p:nvSpPr>
        <p:spPr bwMode="auto">
          <a:xfrm>
            <a:off x="5580063" y="5732463"/>
            <a:ext cx="2952750" cy="79216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/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/>
              <a:t>Индивидуальные беседы, рекомендации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/>
          </a:p>
        </p:txBody>
      </p:sp>
      <p:sp>
        <p:nvSpPr>
          <p:cNvPr id="23571" name="Line 7"/>
          <p:cNvSpPr>
            <a:spLocks noChangeShapeType="1"/>
          </p:cNvSpPr>
          <p:nvPr/>
        </p:nvSpPr>
        <p:spPr bwMode="auto">
          <a:xfrm>
            <a:off x="4211638" y="4797425"/>
            <a:ext cx="0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72" name="Rectangle 12"/>
          <p:cNvSpPr>
            <a:spLocks noChangeArrowheads="1"/>
          </p:cNvSpPr>
          <p:nvPr/>
        </p:nvSpPr>
        <p:spPr bwMode="auto">
          <a:xfrm>
            <a:off x="2051050" y="5300663"/>
            <a:ext cx="2486025" cy="43180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400"/>
              <a:t>Фотовыставки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sz="140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A1A2F2-1B9C-4EDD-ABDB-DF0B502DE2B1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20" name="Рисунок 19" descr="C:\Users\Юрик\Pictures\2017-09-30 фон\фон 0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1909564" cy="157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Содержимое 3" descr="C:\Users\Юрик\Pictures\HFb4XWlL5CA.jpg"/>
          <p:cNvPicPr>
            <a:picLocks/>
          </p:cNvPicPr>
          <p:nvPr/>
        </p:nvPicPr>
        <p:blipFill>
          <a:blip r:embed="rId3" cstate="print"/>
          <a:srcRect t="19087" b="7884"/>
          <a:stretch>
            <a:fillRect/>
          </a:stretch>
        </p:blipFill>
        <p:spPr bwMode="auto">
          <a:xfrm>
            <a:off x="179512" y="5157192"/>
            <a:ext cx="194421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C:\Users\Юрик\Desktop\ежики вторая\парад колясок\image (6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780928"/>
            <a:ext cx="226098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979613" y="333375"/>
            <a:ext cx="6624637" cy="792163"/>
          </a:xfrm>
          <a:prstGeom prst="rect">
            <a:avLst/>
          </a:prstGeom>
          <a:solidFill>
            <a:schemeClr val="tx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800"/>
              <a:t>Повышение квалификации</a:t>
            </a:r>
          </a:p>
        </p:txBody>
      </p:sp>
      <p:pic>
        <p:nvPicPr>
          <p:cNvPr id="7" name="Picture 8" descr="i?id=111440455-06&amp;tov=3">
            <a:hlinkClick r:id="rId2" tooltip="МИНИСТЕРСТВО ОБРАЗОВАНИЯ и НАУКИ РФ - САЙТ МИНИСТЕРСТВА...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59079">
            <a:off x="520700" y="198438"/>
            <a:ext cx="1441450" cy="14414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971550" y="2708275"/>
          <a:ext cx="7320136" cy="389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6584"/>
                <a:gridCol w="2063552"/>
              </a:tblGrid>
              <a:tr h="1296145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 Курсы 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«Проектирование деятельности педагога дошкольного образования в соответствии с федеральным государственным стандартом дошкольного образования»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Г.Кушва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2014г.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12168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Курсы «Организация занятий детей дошкольного возраста  с использованием образовательных решений </a:t>
                      </a:r>
                      <a:r>
                        <a:rPr lang="en-US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Lego education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 г.Кушва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2015 г.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18102">
                <a:tc>
                  <a:txBody>
                    <a:bodyPr/>
                    <a:lstStyle/>
                    <a:p>
                      <a:r>
                        <a:rPr lang="ru-RU" b="1" baseline="0" dirty="0" smtClean="0">
                          <a:solidFill>
                            <a:srgbClr val="000000"/>
                          </a:solidFill>
                        </a:rPr>
                        <a:t> Курсы 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«Первичная медико-санитарная помощь обучающимся в образовательной организации».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г.Кушва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2017 г.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1619250" y="1412875"/>
            <a:ext cx="7056438" cy="1152525"/>
          </a:xfrm>
          <a:prstGeom prst="rect">
            <a:avLst/>
          </a:prstGeom>
          <a:solidFill>
            <a:schemeClr val="tx1"/>
          </a:solidFill>
          <a:ln w="412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800">
                <a:solidFill>
                  <a:schemeClr val="accent2"/>
                </a:solidFill>
              </a:rPr>
              <a:t>«Для воспитания ребенка требуется более </a:t>
            </a:r>
          </a:p>
          <a:p>
            <a:pPr algn="ctr" eaLnBrk="0" hangingPunct="0"/>
            <a:r>
              <a:rPr lang="ru-RU" sz="1800">
                <a:solidFill>
                  <a:schemeClr val="accent2"/>
                </a:solidFill>
              </a:rPr>
              <a:t>проникновенное мышление, более глубокая мудрость,</a:t>
            </a:r>
          </a:p>
          <a:p>
            <a:pPr algn="ctr" eaLnBrk="0" hangingPunct="0"/>
            <a:r>
              <a:rPr lang="ru-RU" sz="1800">
                <a:solidFill>
                  <a:schemeClr val="accent2"/>
                </a:solidFill>
              </a:rPr>
              <a:t>чем для управления государством»    Уильям Чэннинг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D8831-8DB9-4CC2-BE45-CDB4F57B3385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2520950" cy="936625"/>
          </a:xfrm>
          <a:ln w="57150">
            <a:solidFill>
              <a:srgbClr val="FFFF00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i="1" dirty="0" smtClean="0">
                <a:solidFill>
                  <a:srgbClr val="FFFF00"/>
                </a:solidFill>
              </a:rPr>
              <a:t>Использование </a:t>
            </a:r>
            <a:r>
              <a:rPr lang="ru-RU" sz="1800" b="1" i="1" dirty="0" err="1" smtClean="0">
                <a:solidFill>
                  <a:srgbClr val="FFFF00"/>
                </a:solidFill>
              </a:rPr>
              <a:t>информацион</a:t>
            </a:r>
            <a:r>
              <a:rPr lang="ru-RU" sz="1800" b="1" i="1" dirty="0" smtClean="0">
                <a:solidFill>
                  <a:srgbClr val="FFFF00"/>
                </a:solidFill>
              </a:rPr>
              <a:t>-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1800" b="1" i="1" dirty="0" err="1" smtClean="0">
                <a:solidFill>
                  <a:srgbClr val="FFFF00"/>
                </a:solidFill>
              </a:rPr>
              <a:t>ных</a:t>
            </a:r>
            <a:r>
              <a:rPr lang="ru-RU" sz="1800" b="1" i="1" dirty="0" smtClean="0">
                <a:solidFill>
                  <a:srgbClr val="FFFF00"/>
                </a:solidFill>
              </a:rPr>
              <a:t> технологий</a:t>
            </a:r>
          </a:p>
        </p:txBody>
      </p:sp>
      <p:sp>
        <p:nvSpPr>
          <p:cNvPr id="363524" name="AutoShape 4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769124" cy="820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CC">
                  <a:alpha val="66000"/>
                </a:srgbClr>
              </a:gs>
              <a:gs pos="50000">
                <a:srgbClr val="FDFD4D"/>
              </a:gs>
              <a:gs pos="100000">
                <a:srgbClr val="66FFCC">
                  <a:alpha val="66000"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round/>
          </a:ln>
        </p:spPr>
        <p:txBody>
          <a:bodyPr/>
          <a:lstStyle/>
          <a:p>
            <a:pPr algn="ctr" eaLnBrk="1" hangingPunct="1">
              <a:defRPr/>
            </a:pPr>
            <a:r>
              <a:rPr lang="ru-RU" sz="2800" i="1" dirty="0" err="1" smtClean="0">
                <a:solidFill>
                  <a:srgbClr val="FF0000"/>
                </a:solidFill>
                <a:effectLst/>
              </a:rPr>
              <a:t>Педагогиеское</a:t>
            </a:r>
            <a:r>
              <a:rPr lang="ru-RU" sz="2800" i="1" dirty="0" smtClean="0">
                <a:solidFill>
                  <a:srgbClr val="FF0000"/>
                </a:solidFill>
                <a:effectLst/>
              </a:rPr>
              <a:t>  самообразование</a:t>
            </a:r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 flipH="1">
            <a:off x="3203575" y="2276475"/>
            <a:ext cx="503238" cy="7207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07" name="Line 6"/>
          <p:cNvSpPr>
            <a:spLocks noChangeShapeType="1"/>
          </p:cNvSpPr>
          <p:nvPr/>
        </p:nvSpPr>
        <p:spPr bwMode="auto">
          <a:xfrm flipH="1">
            <a:off x="2987675" y="1557338"/>
            <a:ext cx="1511300" cy="57467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08" name="Line 7"/>
          <p:cNvSpPr>
            <a:spLocks noChangeShapeType="1"/>
          </p:cNvSpPr>
          <p:nvPr/>
        </p:nvSpPr>
        <p:spPr bwMode="auto">
          <a:xfrm flipH="1">
            <a:off x="4500563" y="2276475"/>
            <a:ext cx="0" cy="12255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09" name="Line 8"/>
          <p:cNvSpPr>
            <a:spLocks noChangeShapeType="1"/>
          </p:cNvSpPr>
          <p:nvPr/>
        </p:nvSpPr>
        <p:spPr bwMode="auto">
          <a:xfrm>
            <a:off x="4859338" y="1700213"/>
            <a:ext cx="936625" cy="2159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10" name="Line 9"/>
          <p:cNvSpPr>
            <a:spLocks noChangeShapeType="1"/>
          </p:cNvSpPr>
          <p:nvPr/>
        </p:nvSpPr>
        <p:spPr bwMode="auto">
          <a:xfrm>
            <a:off x="5003800" y="2205038"/>
            <a:ext cx="865188" cy="863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63530" name="Rectangle 10"/>
          <p:cNvSpPr>
            <a:spLocks noChangeArrowheads="1"/>
          </p:cNvSpPr>
          <p:nvPr/>
        </p:nvSpPr>
        <p:spPr bwMode="auto">
          <a:xfrm>
            <a:off x="611188" y="3141663"/>
            <a:ext cx="2881312" cy="115252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Участие в работе городских семинаров, конференций</a:t>
            </a:r>
          </a:p>
        </p:txBody>
      </p:sp>
      <p:sp>
        <p:nvSpPr>
          <p:cNvPr id="363531" name="Rectangle 11"/>
          <p:cNvSpPr>
            <a:spLocks noChangeArrowheads="1"/>
          </p:cNvSpPr>
          <p:nvPr/>
        </p:nvSpPr>
        <p:spPr bwMode="auto">
          <a:xfrm>
            <a:off x="3276600" y="3716338"/>
            <a:ext cx="2663825" cy="201771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Проведение и посещение открытых мероприятий  на уровне дошкольных учреждений</a:t>
            </a:r>
          </a:p>
        </p:txBody>
      </p:sp>
      <p:sp>
        <p:nvSpPr>
          <p:cNvPr id="363532" name="Rectangle 12"/>
          <p:cNvSpPr>
            <a:spLocks noChangeArrowheads="1"/>
          </p:cNvSpPr>
          <p:nvPr/>
        </p:nvSpPr>
        <p:spPr bwMode="auto">
          <a:xfrm>
            <a:off x="5724525" y="3213100"/>
            <a:ext cx="2881313" cy="93662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Создание копилки педагогических идей</a:t>
            </a:r>
          </a:p>
        </p:txBody>
      </p:sp>
      <p:sp>
        <p:nvSpPr>
          <p:cNvPr id="363533" name="Rectangle 13"/>
          <p:cNvSpPr>
            <a:spLocks noChangeArrowheads="1"/>
          </p:cNvSpPr>
          <p:nvPr/>
        </p:nvSpPr>
        <p:spPr bwMode="auto">
          <a:xfrm>
            <a:off x="5867400" y="1484313"/>
            <a:ext cx="2881313" cy="93662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Участие в  конкурсах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и выставках разного уровня</a:t>
            </a:r>
          </a:p>
        </p:txBody>
      </p:sp>
      <p:sp>
        <p:nvSpPr>
          <p:cNvPr id="25615" name="Oval 14"/>
          <p:cNvSpPr>
            <a:spLocks noChangeArrowheads="1"/>
          </p:cNvSpPr>
          <p:nvPr/>
        </p:nvSpPr>
        <p:spPr bwMode="auto">
          <a:xfrm>
            <a:off x="3924300" y="1341438"/>
            <a:ext cx="1008063" cy="5762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pic>
        <p:nvPicPr>
          <p:cNvPr id="25616" name="Picture 13" descr="http://im6-tub-ru.yandex.net/i?id=117451231-59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1268413"/>
            <a:ext cx="1516063" cy="1144587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17" name="Picture 4" descr="i?id=111440455-06&amp;tov=3">
            <a:hlinkClick r:id="rId3" tooltip="МИНИСТЕРСТВО ОБРАЗОВАНИЯ и НАУКИ РФ - САЙТ МИНИСТЕРСТВА..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4652963"/>
            <a:ext cx="1439862" cy="1439862"/>
          </a:xfrm>
          <a:prstGeom prst="rect">
            <a:avLst/>
          </a:prstGeom>
          <a:noFill/>
          <a:ln w="4445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7" name="Picture 5" descr="Герб школы.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4581525"/>
            <a:ext cx="1685925" cy="1392238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7B4F06-F3DE-44E6-AF5B-A932A710C75D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 txBox="1">
            <a:spLocks noChangeArrowheads="1"/>
          </p:cNvSpPr>
          <p:nvPr/>
        </p:nvSpPr>
        <p:spPr>
          <a:xfrm>
            <a:off x="2123728" y="188640"/>
            <a:ext cx="6769124" cy="13681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CC">
                  <a:alpha val="66000"/>
                </a:srgbClr>
              </a:gs>
              <a:gs pos="50000">
                <a:srgbClr val="FDFD4D"/>
              </a:gs>
              <a:gs pos="100000">
                <a:srgbClr val="66FFCC">
                  <a:alpha val="66000"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round/>
          </a:ln>
        </p:spPr>
        <p:txBody>
          <a:bodyPr/>
          <a:lstStyle/>
          <a:p>
            <a:pPr algn="ctr">
              <a:defRPr/>
            </a:pPr>
            <a:r>
              <a:rPr lang="ru-RU" sz="1800" u="sng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Тема   самообразования на период </a:t>
            </a:r>
            <a:r>
              <a:rPr lang="ru-RU" sz="1800" u="sng" kern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2017-2022 </a:t>
            </a:r>
            <a:r>
              <a:rPr lang="ru-RU" sz="1800" u="sng" kern="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гг</a:t>
            </a:r>
            <a:r>
              <a:rPr lang="ru-RU" sz="1800" u="sng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defRPr/>
            </a:pPr>
            <a:r>
              <a:rPr lang="ru-RU" sz="18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«Развитие </a:t>
            </a:r>
            <a:r>
              <a:rPr lang="ru-RU" sz="1800" kern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познавательных способностей </a:t>
            </a:r>
            <a:r>
              <a:rPr lang="ru-RU" sz="18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детей дошкольного возраста через проектную деятельность</a:t>
            </a:r>
          </a:p>
        </p:txBody>
      </p:sp>
      <p:sp>
        <p:nvSpPr>
          <p:cNvPr id="6" name="AutoShape 4"/>
          <p:cNvSpPr txBox="1">
            <a:spLocks noChangeArrowheads="1"/>
          </p:cNvSpPr>
          <p:nvPr/>
        </p:nvSpPr>
        <p:spPr>
          <a:xfrm>
            <a:off x="251520" y="2420888"/>
            <a:ext cx="6769124" cy="165618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CC">
                  <a:alpha val="66000"/>
                </a:srgbClr>
              </a:gs>
              <a:gs pos="50000">
                <a:srgbClr val="FDFD4D"/>
              </a:gs>
              <a:gs pos="100000">
                <a:srgbClr val="66FFCC">
                  <a:alpha val="66000"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round/>
          </a:ln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</a:rPr>
              <a:t>ЦЕЛЬ: Совершенствовать </a:t>
            </a:r>
            <a:r>
              <a:rPr lang="ru-RU" sz="1800" dirty="0">
                <a:solidFill>
                  <a:srgbClr val="002060"/>
                </a:solidFill>
              </a:rPr>
              <a:t>педагогический инструментарий, способствующий формированию интеллектуальных способностей дошкольников в проектной, экспериментальной деятельности. </a:t>
            </a:r>
          </a:p>
        </p:txBody>
      </p:sp>
      <p:pic>
        <p:nvPicPr>
          <p:cNvPr id="7" name="Picture 8" descr="i?id=111440455-06&amp;tov=3">
            <a:hlinkClick r:id="rId2" tooltip="МИНИСТЕРСТВО ОБРАЗОВАНИЯ и НАУКИ РФ - САЙТ МИНИСТЕРСТВА...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60350"/>
            <a:ext cx="1225550" cy="12255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6633" name="Line 7"/>
          <p:cNvSpPr>
            <a:spLocks noChangeShapeType="1"/>
          </p:cNvSpPr>
          <p:nvPr/>
        </p:nvSpPr>
        <p:spPr bwMode="auto">
          <a:xfrm flipH="1">
            <a:off x="3635375" y="1628775"/>
            <a:ext cx="0" cy="6477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4" name="Line 7"/>
          <p:cNvSpPr>
            <a:spLocks noChangeShapeType="1"/>
          </p:cNvSpPr>
          <p:nvPr/>
        </p:nvSpPr>
        <p:spPr bwMode="auto">
          <a:xfrm flipH="1">
            <a:off x="4211638" y="4221163"/>
            <a:ext cx="0" cy="6477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" name="AutoShape 4"/>
          <p:cNvSpPr txBox="1">
            <a:spLocks noChangeArrowheads="1"/>
          </p:cNvSpPr>
          <p:nvPr/>
        </p:nvSpPr>
        <p:spPr>
          <a:xfrm>
            <a:off x="827584" y="4869160"/>
            <a:ext cx="7561212" cy="172819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CC">
                  <a:alpha val="66000"/>
                </a:srgbClr>
              </a:gs>
              <a:gs pos="50000">
                <a:srgbClr val="FDFD4D"/>
              </a:gs>
              <a:gs pos="100000">
                <a:srgbClr val="66FFCC">
                  <a:alpha val="66000"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round/>
          </a:ln>
        </p:spPr>
        <p:txBody>
          <a:bodyPr/>
          <a:lstStyle/>
          <a:p>
            <a:pPr algn="ctr">
              <a:defRPr/>
            </a:pPr>
            <a:r>
              <a:rPr lang="ru-RU" sz="1800" u="sng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Задачи:</a:t>
            </a:r>
          </a:p>
          <a:p>
            <a:pPr>
              <a:defRPr/>
            </a:pPr>
            <a:r>
              <a:rPr lang="ru-RU" sz="1800" i="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   - активно использовать метод проекта;</a:t>
            </a:r>
          </a:p>
          <a:p>
            <a:pPr algn="ctr">
              <a:buFontTx/>
              <a:buChar char="-"/>
              <a:defRPr/>
            </a:pPr>
            <a:r>
              <a:rPr lang="ru-RU" sz="1800" i="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формировать навыки самостоятельной деятельности;</a:t>
            </a:r>
          </a:p>
          <a:p>
            <a:pPr algn="ctr">
              <a:buFontTx/>
              <a:buChar char="-"/>
              <a:defRPr/>
            </a:pPr>
            <a:r>
              <a:rPr lang="ru-RU" sz="1800" i="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развивать творческие способности, любознательность;</a:t>
            </a:r>
          </a:p>
          <a:p>
            <a:pPr algn="ctr">
              <a:buFontTx/>
              <a:buChar char="-"/>
              <a:defRPr/>
            </a:pPr>
            <a:r>
              <a:rPr lang="ru-RU" sz="1800" i="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привлекать родителей к проектной деятельности детей</a:t>
            </a:r>
          </a:p>
          <a:p>
            <a:pPr algn="ctr">
              <a:buFontTx/>
              <a:buChar char="-"/>
              <a:defRPr/>
            </a:pPr>
            <a:endParaRPr lang="ru-RU" sz="1800" i="0" kern="0" dirty="0">
              <a:latin typeface="+mj-lt"/>
              <a:ea typeface="+mj-ea"/>
              <a:cs typeface="+mj-cs"/>
            </a:endParaRPr>
          </a:p>
          <a:p>
            <a:pPr algn="ctr">
              <a:buFontTx/>
              <a:buChar char="-"/>
              <a:defRPr/>
            </a:pPr>
            <a:endParaRPr lang="ru-RU" sz="1800" i="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26638" name="Picture 6" descr="http://im2-tub-ru.yandex.net/i?id=151044333-57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2781300"/>
            <a:ext cx="1447800" cy="1428750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5B235-8985-4200-A379-B12667BC8DC0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EEBA1-915B-44C9-AC31-7E64D70AD2B3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sp>
        <p:nvSpPr>
          <p:cNvPr id="27661" name="Прямоугольник 18"/>
          <p:cNvSpPr>
            <a:spLocks noChangeArrowheads="1"/>
          </p:cNvSpPr>
          <p:nvPr/>
        </p:nvSpPr>
        <p:spPr bwMode="auto">
          <a:xfrm>
            <a:off x="2627313" y="1196975"/>
            <a:ext cx="4356100" cy="1016000"/>
          </a:xfrm>
          <a:prstGeom prst="rect">
            <a:avLst/>
          </a:prstGeom>
          <a:solidFill>
            <a:schemeClr val="tx1"/>
          </a:solidFill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/>
              <a:t>Веди счет своим удачам, они двигатель педагогического мастерства</a:t>
            </a:r>
          </a:p>
        </p:txBody>
      </p:sp>
      <p:sp>
        <p:nvSpPr>
          <p:cNvPr id="20" name="AutoShape 4"/>
          <p:cNvSpPr txBox="1">
            <a:spLocks noChangeArrowheads="1"/>
          </p:cNvSpPr>
          <p:nvPr/>
        </p:nvSpPr>
        <p:spPr>
          <a:xfrm>
            <a:off x="2267744" y="260648"/>
            <a:ext cx="6049044" cy="64807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CC">
                  <a:alpha val="66000"/>
                </a:srgbClr>
              </a:gs>
              <a:gs pos="50000">
                <a:srgbClr val="FDFD4D"/>
              </a:gs>
              <a:gs pos="100000">
                <a:srgbClr val="66FFCC">
                  <a:alpha val="66000"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round/>
          </a:ln>
        </p:spPr>
        <p:txBody>
          <a:bodyPr/>
          <a:lstStyle/>
          <a:p>
            <a:pPr algn="ctr">
              <a:defRPr/>
            </a:pPr>
            <a:r>
              <a:rPr lang="ru-RU" kern="0" dirty="0">
                <a:latin typeface="+mj-lt"/>
                <a:ea typeface="+mj-ea"/>
                <a:cs typeface="+mj-cs"/>
              </a:rPr>
              <a:t>Педагогические достижения</a:t>
            </a:r>
          </a:p>
        </p:txBody>
      </p:sp>
      <p:pic>
        <p:nvPicPr>
          <p:cNvPr id="19" name="Рисунок 18" descr="C:\Users\Юрик\Desktop\грамоты\дипломы\печать дипломы\диплом2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51216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Юрик\Desktop\грамоты\дипломы\новое\печать новая\ДИПЛОМ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1832" y="332656"/>
            <a:ext cx="151216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Содержимое 3" descr="C:\Users\Юрик\Pictures\Рисунок2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2276872"/>
            <a:ext cx="154766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Юрик\Pictures\Рисунок3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348880"/>
            <a:ext cx="15121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Юрик\Pictures\23980_preview_luchshiy_detdvo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2420888"/>
            <a:ext cx="151216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Юрик\Videos\грамоты\Малькова Наталья Петровна (2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348880"/>
            <a:ext cx="151216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Users\Юрик\Desktop\Новая папка\диплом-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2420888"/>
            <a:ext cx="154766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Users\Юрик\Desktop\Звуки красочного листопада\мои дипломы распечатать\1165_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712" y="4653136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Users\Юрик\Desktop\Звуки красочного листопада\мои дипломы распечатать\4035_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1880" y="4725144"/>
            <a:ext cx="1512168" cy="188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Users\Юрик\Desktop\Звуки красочного листопада\мои дипломы распечатать\Малькова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4581128"/>
            <a:ext cx="1517898" cy="203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Users\Юрик\Desktop\Звуки красочного листопада\мои дипломы распечатать\Диплом Малькова Наталья Петровна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4437112"/>
            <a:ext cx="1524000" cy="212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Users\Юрик\Desktop\Звуки красочного листопада\мои дипломы распечатать\Page_00002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20272" y="4576192"/>
            <a:ext cx="1656184" cy="209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 txBox="1">
            <a:spLocks noChangeArrowheads="1"/>
          </p:cNvSpPr>
          <p:nvPr/>
        </p:nvSpPr>
        <p:spPr>
          <a:xfrm>
            <a:off x="1547664" y="260648"/>
            <a:ext cx="6769124" cy="64807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CC">
                  <a:alpha val="66000"/>
                </a:srgbClr>
              </a:gs>
              <a:gs pos="50000">
                <a:srgbClr val="FDFD4D"/>
              </a:gs>
              <a:gs pos="100000">
                <a:srgbClr val="66FFCC">
                  <a:alpha val="66000"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round/>
          </a:ln>
        </p:spPr>
        <p:txBody>
          <a:bodyPr/>
          <a:lstStyle/>
          <a:p>
            <a:pPr algn="ctr">
              <a:defRPr/>
            </a:pPr>
            <a:r>
              <a:rPr lang="ru-RU" sz="2000" kern="0" dirty="0">
                <a:latin typeface="+mj-lt"/>
                <a:ea typeface="+mj-ea"/>
                <a:cs typeface="+mj-cs"/>
              </a:rPr>
              <a:t>Калейдоскоп  </a:t>
            </a:r>
            <a:r>
              <a:rPr lang="ru-RU" sz="2000" kern="0" dirty="0" smtClean="0">
                <a:latin typeface="+mj-lt"/>
                <a:ea typeface="+mj-ea"/>
                <a:cs typeface="+mj-cs"/>
              </a:rPr>
              <a:t>нашей совместной деятельности</a:t>
            </a:r>
            <a:endParaRPr lang="ru-RU" sz="20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219700" y="1196975"/>
            <a:ext cx="3673475" cy="936625"/>
          </a:xfrm>
          <a:prstGeom prst="rect">
            <a:avLst/>
          </a:prstGeom>
          <a:ln w="57150">
            <a:solidFill>
              <a:srgbClr val="FFFF00"/>
            </a:solidFill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Благоустройство прогулочного участка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Корабль СПАСАТЕЛЬ</a:t>
            </a:r>
            <a:endParaRPr lang="ru-RU" sz="1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680" name="Line 7"/>
          <p:cNvSpPr>
            <a:spLocks noChangeShapeType="1"/>
          </p:cNvSpPr>
          <p:nvPr/>
        </p:nvSpPr>
        <p:spPr bwMode="auto">
          <a:xfrm flipH="1">
            <a:off x="4500563" y="1700213"/>
            <a:ext cx="792162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39750" y="3716339"/>
            <a:ext cx="3671888" cy="504750"/>
          </a:xfrm>
          <a:prstGeom prst="rect">
            <a:avLst/>
          </a:prstGeom>
          <a:ln w="57150">
            <a:solidFill>
              <a:srgbClr val="FFFF00"/>
            </a:solidFill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Наша веранда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1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684" name="Line 7"/>
          <p:cNvSpPr>
            <a:spLocks noChangeShapeType="1"/>
          </p:cNvSpPr>
          <p:nvPr/>
        </p:nvSpPr>
        <p:spPr bwMode="auto">
          <a:xfrm flipV="1">
            <a:off x="4284663" y="4005263"/>
            <a:ext cx="6477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5580063" y="5589588"/>
            <a:ext cx="3349625" cy="863600"/>
          </a:xfrm>
          <a:prstGeom prst="rect">
            <a:avLst/>
          </a:prstGeom>
          <a:ln w="57150">
            <a:solidFill>
              <a:srgbClr val="FFFF00"/>
            </a:solidFill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Акция«Кормушка для пичужки»</a:t>
            </a:r>
            <a:endParaRPr lang="ru-RU" sz="1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688" name="Line 7"/>
          <p:cNvSpPr>
            <a:spLocks noChangeShapeType="1"/>
          </p:cNvSpPr>
          <p:nvPr/>
        </p:nvSpPr>
        <p:spPr bwMode="auto">
          <a:xfrm flipH="1">
            <a:off x="4787900" y="6021388"/>
            <a:ext cx="784225" cy="79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DB38E8-EC56-4F9F-BE71-E3B9F057E2C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17" name="Picture 2" descr="DSCF38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744"/>
            <a:ext cx="2860715" cy="218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Юрик\Desktop\ежики вторая\фото участок\DSCF38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492896"/>
            <a:ext cx="4000788" cy="2331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Юрик\Desktop\ежики вторая\фото участок\Кормушка для пичуж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670376"/>
            <a:ext cx="1440160" cy="218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Юрик\Desktop\ежики вторая\фото участок\семья Федосеевых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221088"/>
            <a:ext cx="1656184" cy="211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476250"/>
            <a:ext cx="4968875" cy="1152525"/>
          </a:xfrm>
          <a:ln w="57150">
            <a:solidFill>
              <a:srgbClr val="00FF00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ru-RU" sz="3200" i="1" dirty="0" smtClean="0">
                <a:solidFill>
                  <a:srgbClr val="00FF00"/>
                </a:solidFill>
              </a:rPr>
              <a:t>Мое педагогическое кредо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89138"/>
            <a:ext cx="8191500" cy="4679950"/>
          </a:xfrm>
          <a:solidFill>
            <a:schemeClr val="bg2">
              <a:lumMod val="20000"/>
              <a:lumOff val="80000"/>
            </a:schemeClr>
          </a:solidFill>
          <a:ln w="50800">
            <a:solidFill>
              <a:srgbClr val="FF0000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ru-RU" sz="1800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Tx/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  <a:effectLst/>
              </a:rPr>
              <a:t>  * Чтобы учить детей, надо самому постоянно учиться;</a:t>
            </a:r>
          </a:p>
          <a:p>
            <a:pPr eaLnBrk="1" hangingPunct="1">
              <a:buFontTx/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  <a:effectLst/>
              </a:rPr>
              <a:t>  * Всегда верь в детей, люби и береги их;</a:t>
            </a:r>
          </a:p>
          <a:p>
            <a:pPr eaLnBrk="1" hangingPunct="1">
              <a:buFontTx/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  <a:effectLst/>
              </a:rPr>
              <a:t>  * Учи и воспитывай  детей с интересом;</a:t>
            </a:r>
          </a:p>
          <a:p>
            <a:pPr eaLnBrk="1" hangingPunct="1">
              <a:buFontTx/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  <a:effectLst/>
              </a:rPr>
              <a:t>  * Веди счет своим удачам, они двигатель педагогического мастерства;</a:t>
            </a:r>
          </a:p>
          <a:p>
            <a:pPr eaLnBrk="1" hangingPunct="1">
              <a:buFontTx/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  <a:effectLst/>
              </a:rPr>
              <a:t>  *  Не надо всё делать за детей, предоставь им поле деятельности для творчества и самостоятельности;</a:t>
            </a:r>
          </a:p>
          <a:p>
            <a:pPr eaLnBrk="1" hangingPunct="1">
              <a:buFontTx/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  <a:effectLst/>
              </a:rPr>
              <a:t>  * Помни  то, что кажется трудным сегодня, завтра может стать увлекательным;</a:t>
            </a:r>
          </a:p>
          <a:p>
            <a:pPr eaLnBrk="1" hangingPunct="1">
              <a:buFontTx/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  <a:effectLst/>
              </a:rPr>
              <a:t>  * Будь творческой личностью. Твори сам, твори вместе с детьми и родителями;</a:t>
            </a:r>
          </a:p>
          <a:p>
            <a:pPr eaLnBrk="1" hangingPunct="1">
              <a:buFontTx/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  <a:effectLst/>
              </a:rPr>
              <a:t>  * Будь всегда самим собой.</a:t>
            </a:r>
          </a:p>
          <a:p>
            <a:pPr eaLnBrk="1" hangingPunct="1">
              <a:buFontTx/>
              <a:buNone/>
              <a:defRPr/>
            </a:pPr>
            <a:endParaRPr lang="ru-RU" sz="1800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72" name="Picture 9" descr="Радуга ИНТЭЛ - это эмблема фестиваля &quot;Юные интелектуалы Среднего Урала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333375"/>
            <a:ext cx="1439862" cy="1169988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173" name="Picture 12" descr="http://im7-tub-ru.yandex.net/i?id=435519455-57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60350"/>
            <a:ext cx="1685925" cy="1428750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8" descr="i?id=111440455-06&amp;tov=3">
            <a:hlinkClick r:id="rId4" tooltip="МИНИСТЕРСТВО ОБРАЗОВАНИЯ и НАУКИ РФ - САЙТ МИНИСТЕРСТВА...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1725" y="2276475"/>
            <a:ext cx="1082675" cy="10810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AFB9FE-81BE-4848-86E5-91B062D5FB4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 txBox="1">
            <a:spLocks noChangeArrowheads="1"/>
          </p:cNvSpPr>
          <p:nvPr/>
        </p:nvSpPr>
        <p:spPr>
          <a:xfrm>
            <a:off x="1547664" y="260648"/>
            <a:ext cx="6769124" cy="64807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CC">
                  <a:alpha val="66000"/>
                </a:srgbClr>
              </a:gs>
              <a:gs pos="50000">
                <a:srgbClr val="FDFD4D"/>
              </a:gs>
              <a:gs pos="100000">
                <a:srgbClr val="66FFCC">
                  <a:alpha val="66000"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round/>
          </a:ln>
        </p:spPr>
        <p:txBody>
          <a:bodyPr/>
          <a:lstStyle/>
          <a:p>
            <a:pPr algn="ctr">
              <a:defRPr/>
            </a:pPr>
            <a:r>
              <a:rPr lang="ru-RU" sz="2000" kern="0" dirty="0">
                <a:latin typeface="+mj-lt"/>
                <a:ea typeface="+mj-ea"/>
                <a:cs typeface="+mj-cs"/>
              </a:rPr>
              <a:t>Калейдоскоп  </a:t>
            </a:r>
            <a:r>
              <a:rPr lang="ru-RU" sz="2000" kern="0" dirty="0" smtClean="0">
                <a:latin typeface="+mj-lt"/>
                <a:ea typeface="+mj-ea"/>
                <a:cs typeface="+mj-cs"/>
              </a:rPr>
              <a:t>нашей совместной деятельности</a:t>
            </a:r>
            <a:endParaRPr lang="ru-RU" sz="20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219700" y="1196975"/>
            <a:ext cx="3673475" cy="936625"/>
          </a:xfrm>
          <a:prstGeom prst="rect">
            <a:avLst/>
          </a:prstGeom>
          <a:ln w="57150">
            <a:solidFill>
              <a:srgbClr val="FFFF00"/>
            </a:solidFill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Выставка «Зимняя сказка»</a:t>
            </a:r>
            <a:endParaRPr lang="ru-RU" sz="1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680" name="Line 7"/>
          <p:cNvSpPr>
            <a:spLocks noChangeShapeType="1"/>
          </p:cNvSpPr>
          <p:nvPr/>
        </p:nvSpPr>
        <p:spPr bwMode="auto">
          <a:xfrm flipH="1">
            <a:off x="4500563" y="1700213"/>
            <a:ext cx="792162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39750" y="3716338"/>
            <a:ext cx="3671888" cy="720773"/>
          </a:xfrm>
          <a:prstGeom prst="rect">
            <a:avLst/>
          </a:prstGeom>
          <a:ln w="57150">
            <a:solidFill>
              <a:srgbClr val="FFFF00"/>
            </a:solidFill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Выставка « Осенняя фантазия»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1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684" name="Line 7"/>
          <p:cNvSpPr>
            <a:spLocks noChangeShapeType="1"/>
          </p:cNvSpPr>
          <p:nvPr/>
        </p:nvSpPr>
        <p:spPr bwMode="auto">
          <a:xfrm flipV="1">
            <a:off x="4284663" y="4005263"/>
            <a:ext cx="6477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5580063" y="5589588"/>
            <a:ext cx="3349625" cy="863600"/>
          </a:xfrm>
          <a:prstGeom prst="rect">
            <a:avLst/>
          </a:prstGeom>
          <a:ln w="57150">
            <a:solidFill>
              <a:srgbClr val="FFFF00"/>
            </a:solidFill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Выставка «Цветущая весна»</a:t>
            </a:r>
            <a:endParaRPr lang="ru-RU" sz="1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688" name="Line 7"/>
          <p:cNvSpPr>
            <a:spLocks noChangeShapeType="1"/>
          </p:cNvSpPr>
          <p:nvPr/>
        </p:nvSpPr>
        <p:spPr bwMode="auto">
          <a:xfrm flipH="1">
            <a:off x="4787900" y="6021388"/>
            <a:ext cx="784225" cy="79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DB38E8-EC56-4F9F-BE71-E3B9F057E2CE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2" cstate="print"/>
          <a:srcRect l="33191" t="21083" r="15648" b="14245"/>
          <a:stretch>
            <a:fillRect/>
          </a:stretch>
        </p:blipFill>
        <p:spPr bwMode="auto">
          <a:xfrm>
            <a:off x="4499992" y="2420888"/>
            <a:ext cx="464400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Юрик\Desktop\весенний букет\IMG_5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5" y="4509120"/>
            <a:ext cx="144016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C:\Users\Юрик\Desktop\весенний букет\ай 1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581128"/>
            <a:ext cx="1508412" cy="2019527"/>
          </a:xfrm>
          <a:prstGeom prst="rect">
            <a:avLst/>
          </a:prstGeom>
          <a:noFill/>
        </p:spPr>
      </p:pic>
      <p:pic>
        <p:nvPicPr>
          <p:cNvPr id="23" name="Рисунок 22" descr="C:\Users\Юрик\Desktop\весенний букет\IMG_49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81128"/>
            <a:ext cx="125963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Юрик\Desktop\проекты\Новогодние поделки\IMG_20161229_10433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908720"/>
            <a:ext cx="1162050" cy="193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Юрик\Desktop\проекты\Новогодние поделки\IMG_20161229_10583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1268760"/>
            <a:ext cx="1399708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Users\Юрик\Desktop\проекты\Новогодние поделки\IMG_20161229_10353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1124744"/>
            <a:ext cx="136815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 txBox="1">
            <a:spLocks noChangeArrowheads="1"/>
          </p:cNvSpPr>
          <p:nvPr/>
        </p:nvSpPr>
        <p:spPr>
          <a:xfrm>
            <a:off x="1547664" y="260648"/>
            <a:ext cx="6769124" cy="64807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CC">
                  <a:alpha val="66000"/>
                </a:srgbClr>
              </a:gs>
              <a:gs pos="50000">
                <a:srgbClr val="FDFD4D"/>
              </a:gs>
              <a:gs pos="100000">
                <a:srgbClr val="66FFCC">
                  <a:alpha val="66000"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round/>
          </a:ln>
        </p:spPr>
        <p:txBody>
          <a:bodyPr/>
          <a:lstStyle/>
          <a:p>
            <a:pPr algn="ctr">
              <a:defRPr/>
            </a:pPr>
            <a:r>
              <a:rPr lang="ru-RU" sz="2000" kern="0" dirty="0">
                <a:latin typeface="+mj-lt"/>
                <a:ea typeface="+mj-ea"/>
                <a:cs typeface="+mj-cs"/>
              </a:rPr>
              <a:t>Калейдоскоп  </a:t>
            </a:r>
            <a:r>
              <a:rPr lang="ru-RU" sz="2000" kern="0" dirty="0" smtClean="0">
                <a:latin typeface="+mj-lt"/>
                <a:ea typeface="+mj-ea"/>
                <a:cs typeface="+mj-cs"/>
              </a:rPr>
              <a:t>нашей совместной деятельности</a:t>
            </a:r>
            <a:endParaRPr lang="ru-RU" sz="20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771775" y="1412875"/>
            <a:ext cx="2701925" cy="576263"/>
          </a:xfrm>
          <a:prstGeom prst="rect">
            <a:avLst/>
          </a:prstGeom>
          <a:ln w="57150">
            <a:solidFill>
              <a:srgbClr val="FFFF00"/>
            </a:solidFill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Осенняя сказка</a:t>
            </a:r>
            <a:endParaRPr lang="ru-RU" sz="1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 flipV="1">
            <a:off x="5580063" y="1916113"/>
            <a:ext cx="6477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563938" y="2420938"/>
            <a:ext cx="2701925" cy="576262"/>
          </a:xfrm>
          <a:prstGeom prst="rect">
            <a:avLst/>
          </a:prstGeom>
          <a:ln w="57150">
            <a:solidFill>
              <a:srgbClr val="FFFF00"/>
            </a:solidFill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«Юбилей детскому саду!»</a:t>
            </a:r>
            <a:endParaRPr lang="ru-RU" sz="1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0730" name="Line 7"/>
          <p:cNvSpPr>
            <a:spLocks noChangeShapeType="1"/>
          </p:cNvSpPr>
          <p:nvPr/>
        </p:nvSpPr>
        <p:spPr bwMode="auto">
          <a:xfrm flipH="1">
            <a:off x="2411413" y="2636838"/>
            <a:ext cx="1081087" cy="79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0731" name="Line 7"/>
          <p:cNvSpPr>
            <a:spLocks noChangeShapeType="1"/>
          </p:cNvSpPr>
          <p:nvPr/>
        </p:nvSpPr>
        <p:spPr bwMode="auto">
          <a:xfrm flipV="1">
            <a:off x="5940152" y="3645024"/>
            <a:ext cx="649287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0732" name="Line 7"/>
          <p:cNvSpPr>
            <a:spLocks noChangeShapeType="1"/>
          </p:cNvSpPr>
          <p:nvPr/>
        </p:nvSpPr>
        <p:spPr bwMode="auto">
          <a:xfrm flipH="1" flipV="1">
            <a:off x="2411760" y="5085184"/>
            <a:ext cx="431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131840" y="3356992"/>
            <a:ext cx="2701925" cy="576262"/>
          </a:xfrm>
          <a:prstGeom prst="rect">
            <a:avLst/>
          </a:prstGeom>
          <a:ln w="57150">
            <a:solidFill>
              <a:srgbClr val="FFFF00"/>
            </a:solidFill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Конкурс </a:t>
            </a: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«поделки из </a:t>
            </a:r>
            <a:r>
              <a:rPr lang="ru-RU" sz="18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СД-дисков</a:t>
            </a: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»</a:t>
            </a:r>
            <a:endParaRPr lang="ru-RU" sz="1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987824" y="4725144"/>
            <a:ext cx="2700337" cy="792163"/>
          </a:xfrm>
          <a:prstGeom prst="rect">
            <a:avLst/>
          </a:prstGeom>
          <a:ln w="57150">
            <a:solidFill>
              <a:srgbClr val="FFFF00"/>
            </a:solidFill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Праздник </a:t>
            </a: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«Новый год»</a:t>
            </a:r>
            <a:endParaRPr lang="ru-RU" sz="1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A3CAC1-F0F9-4AB6-AAF0-9168264FE486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30744" name="Picture 24" descr="F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836712"/>
            <a:ext cx="2771800" cy="156186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C:\Users\Юрик\Desktop\ФЛЕШКА\юбилей ду59\IMG_64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2115293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Юрик\Desktop\ФЛЕШКА\юбилей ду59\IMG_64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197971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Юрик\Desktop\проекты\Новогодние поделки\Утренник 26.12.2016\IMG_929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645024"/>
            <a:ext cx="224936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C:\Users\Юрик\Desktop\ежики вторая\фото участок\DSCF38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2852936"/>
            <a:ext cx="1879168" cy="1152128"/>
          </a:xfrm>
          <a:prstGeom prst="rect">
            <a:avLst/>
          </a:prstGeom>
          <a:noFill/>
        </p:spPr>
      </p:pic>
      <p:pic>
        <p:nvPicPr>
          <p:cNvPr id="27" name="Picture 2" descr="C:\Users\Юрик\Desktop\ежики вторая\фото участок\DSCF38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3" y="4149080"/>
            <a:ext cx="1440160" cy="1114811"/>
          </a:xfrm>
          <a:prstGeom prst="rect">
            <a:avLst/>
          </a:prstGeom>
          <a:noFill/>
        </p:spPr>
      </p:pic>
      <p:pic>
        <p:nvPicPr>
          <p:cNvPr id="28" name="Содержимое 3" descr="C:\Users\Юрик\Desktop\103_FUJI\DSCF3895.JP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5373216"/>
            <a:ext cx="2051720" cy="135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https://i.mycdn.me/image?id=839376242159&amp;t=52&amp;plc=WEB&amp;tkn=*HOE08rpF1H9QPDUUT80X0u_ZjlQ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5589240"/>
            <a:ext cx="1224136" cy="110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Users\Юрик\Desktop\проекты\Новогодние поделки\Утренник 26.12.2016\IMG_935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5301208"/>
            <a:ext cx="230425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8" name="AutoShape 4"/>
          <p:cNvSpPr>
            <a:spLocks noChangeArrowheads="1"/>
          </p:cNvSpPr>
          <p:nvPr/>
        </p:nvSpPr>
        <p:spPr bwMode="auto">
          <a:xfrm>
            <a:off x="323528" y="1700808"/>
            <a:ext cx="5616575" cy="288032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CC">
                  <a:alpha val="66000"/>
                </a:srgbClr>
              </a:gs>
              <a:gs pos="50000">
                <a:srgbClr val="FDFD4D"/>
              </a:gs>
              <a:gs pos="100000">
                <a:srgbClr val="66FFCC">
                  <a:alpha val="66000"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indent="269875" algn="ctr" eaLnBrk="0" hangingPunct="0">
              <a:defRPr/>
            </a:pPr>
            <a:r>
              <a:rPr lang="ru-RU" sz="1800" dirty="0">
                <a:solidFill>
                  <a:srgbClr val="C00000"/>
                </a:solidFill>
                <a:cs typeface="Times New Roman" pitchFamily="18" charset="0"/>
              </a:rPr>
              <a:t>Детство –настоящая, яркая,</a:t>
            </a:r>
          </a:p>
          <a:p>
            <a:pPr indent="269875" algn="ctr" eaLnBrk="0" hangingPunct="0">
              <a:defRPr/>
            </a:pPr>
            <a:r>
              <a:rPr lang="ru-RU" sz="1800" dirty="0">
                <a:solidFill>
                  <a:srgbClr val="C00000"/>
                </a:solidFill>
                <a:cs typeface="Times New Roman" pitchFamily="18" charset="0"/>
              </a:rPr>
              <a:t> неповторимая жизнь. И от того,  кто вёл ребенка за</a:t>
            </a:r>
          </a:p>
          <a:p>
            <a:pPr indent="269875" algn="ctr" eaLnBrk="0" hangingPunct="0">
              <a:defRPr/>
            </a:pPr>
            <a:r>
              <a:rPr lang="ru-RU" sz="1800" dirty="0">
                <a:solidFill>
                  <a:srgbClr val="C00000"/>
                </a:solidFill>
                <a:cs typeface="Times New Roman" pitchFamily="18" charset="0"/>
              </a:rPr>
              <a:t> руку в детские годы в решающей степени зависит каким человеком</a:t>
            </a:r>
          </a:p>
          <a:p>
            <a:pPr indent="269875" algn="ctr" eaLnBrk="0" hangingPunct="0">
              <a:defRPr/>
            </a:pPr>
            <a:r>
              <a:rPr lang="ru-RU" sz="1800" dirty="0">
                <a:solidFill>
                  <a:srgbClr val="C00000"/>
                </a:solidFill>
                <a:cs typeface="Times New Roman" pitchFamily="18" charset="0"/>
              </a:rPr>
              <a:t> станет сегодняшний малыш».</a:t>
            </a:r>
          </a:p>
          <a:p>
            <a:pPr indent="269875" algn="ctr" eaLnBrk="0" hangingPunct="0">
              <a:defRPr/>
            </a:pPr>
            <a:r>
              <a:rPr lang="ru-RU" sz="1800" dirty="0">
                <a:solidFill>
                  <a:srgbClr val="C00000"/>
                </a:solidFill>
                <a:cs typeface="Times New Roman" pitchFamily="18" charset="0"/>
              </a:rPr>
              <a:t>В.А.Сухомлинский </a:t>
            </a:r>
          </a:p>
        </p:txBody>
      </p:sp>
      <p:sp>
        <p:nvSpPr>
          <p:cNvPr id="8" name="AutoShape 4"/>
          <p:cNvSpPr txBox="1">
            <a:spLocks noChangeArrowheads="1"/>
          </p:cNvSpPr>
          <p:nvPr/>
        </p:nvSpPr>
        <p:spPr>
          <a:xfrm>
            <a:off x="1907704" y="332656"/>
            <a:ext cx="6769124" cy="86409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CC">
                  <a:alpha val="66000"/>
                </a:srgbClr>
              </a:gs>
              <a:gs pos="50000">
                <a:srgbClr val="FDFD4D"/>
              </a:gs>
              <a:gs pos="100000">
                <a:srgbClr val="66FFCC">
                  <a:alpha val="66000"/>
                </a:srgbClr>
              </a:gs>
            </a:gsLst>
            <a:lin ang="5400000" scaled="1"/>
          </a:gradFill>
          <a:ln w="57150">
            <a:solidFill>
              <a:srgbClr val="FF0000"/>
            </a:solidFill>
            <a:round/>
          </a:ln>
        </p:spPr>
        <p:txBody>
          <a:bodyPr/>
          <a:lstStyle/>
          <a:p>
            <a:pPr algn="ctr">
              <a:defRPr/>
            </a:pPr>
            <a:r>
              <a:rPr lang="ru-RU" sz="20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Пусть здравствует и процветает наш маленький  островок счастливого детства !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476375" y="5157788"/>
            <a:ext cx="3024188" cy="1008062"/>
          </a:xfrm>
          <a:prstGeom prst="rect">
            <a:avLst/>
          </a:prstGeom>
          <a:ln w="57150">
            <a:solidFill>
              <a:srgbClr val="FFFF00"/>
            </a:solidFill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Автор: </a:t>
            </a: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Малькова Н.П. </a:t>
            </a: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воспитатель</a:t>
            </a: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  </a:t>
            </a:r>
            <a:r>
              <a:rPr lang="ru-RU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МАДОУ№ </a:t>
            </a:r>
            <a:r>
              <a:rPr lang="ru-RU" sz="18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59</a:t>
            </a:r>
            <a:endParaRPr lang="ru-RU" sz="1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AF5BF-7A9B-4445-A79F-D6E2DFE323C5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12" name="Рисунок 11" descr="https://i.mycdn.me/image?id=839373105903&amp;t=3&amp;plc=WEB&amp;tkn=*mFZU_NEsNzIiEFAugZJEpe2Vbm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645024"/>
            <a:ext cx="3600400" cy="296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i.mycdn.me/image?id=839373135855&amp;t=3&amp;plc=WEB&amp;tkn=*r0Z5Ksun4HbOThcFO5yjauUalvQ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412776"/>
            <a:ext cx="1676921" cy="209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275" y="304800"/>
            <a:ext cx="6918325" cy="1395413"/>
          </a:xfrm>
          <a:solidFill>
            <a:schemeClr val="tx1"/>
          </a:solidFill>
          <a:ln w="34925">
            <a:solidFill>
              <a:srgbClr val="FF0000">
                <a:alpha val="90000"/>
              </a:srgbClr>
            </a:solidFill>
          </a:ln>
        </p:spPr>
        <p:txBody>
          <a:bodyPr/>
          <a:lstStyle/>
          <a:p>
            <a:pPr algn="ctr">
              <a:defRPr/>
            </a:pPr>
            <a:r>
              <a:rPr lang="ru-RU" sz="2000" i="1" dirty="0" smtClean="0">
                <a:solidFill>
                  <a:schemeClr val="accent2"/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1600" i="1" dirty="0" smtClean="0">
                <a:solidFill>
                  <a:schemeClr val="accent2"/>
                </a:solidFill>
                <a:latin typeface="Arial Black" pitchFamily="34" charset="0"/>
                <a:cs typeface="Aharoni" pitchFamily="2" charset="-79"/>
              </a:rPr>
              <a:t>ТЕМА ПЕДАГОГИЧЕСКОГО ПРОЕКТА </a:t>
            </a:r>
            <a:r>
              <a:rPr lang="ru-RU" sz="2000" i="1" dirty="0" smtClean="0">
                <a:solidFill>
                  <a:schemeClr val="accent2"/>
                </a:solidFill>
                <a:latin typeface="Arial Black" pitchFamily="34" charset="0"/>
                <a:cs typeface="Aharoni" pitchFamily="2" charset="-79"/>
              </a:rPr>
              <a:t>: </a:t>
            </a:r>
            <a:r>
              <a:rPr lang="ru-RU" sz="2000" i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</a:br>
            <a:r>
              <a:rPr lang="ru-RU" sz="1800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«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Познавательное, речевое развитие детей с использованием технологии проектной деятельности.</a:t>
            </a:r>
            <a:r>
              <a:rPr lang="ru-RU" sz="1800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»</a:t>
            </a:r>
            <a:endParaRPr lang="ru-RU" sz="1800" i="1" dirty="0">
              <a:solidFill>
                <a:schemeClr val="bg2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050" y="1916112"/>
            <a:ext cx="6264275" cy="4681239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sz="1800" b="1" u="sng" dirty="0" smtClean="0"/>
              <a:t>Цель  аналитического отчета: 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1800" b="1" i="1" dirty="0" smtClean="0"/>
              <a:t>Самоанализ  приоритетного  направления педагогической деятельности , определение  перспектив  профессионального роста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1800" b="1" u="sng" dirty="0" smtClean="0"/>
              <a:t>Цель  педагогического исследования:</a:t>
            </a:r>
            <a:r>
              <a:rPr lang="ru-RU" sz="1800" u="sng" dirty="0" smtClean="0"/>
              <a:t> </a:t>
            </a:r>
          </a:p>
          <a:p>
            <a:pPr algn="ctr">
              <a:buFont typeface="Wingdings" pitchFamily="2" charset="2"/>
              <a:buNone/>
              <a:defRPr/>
            </a:pPr>
            <a:endParaRPr lang="ru-RU" sz="1600" b="1" i="1" dirty="0" smtClean="0"/>
          </a:p>
          <a:p>
            <a:pPr algn="ctr">
              <a:buNone/>
              <a:defRPr/>
            </a:pPr>
            <a:r>
              <a:rPr lang="ru-RU" sz="1800" b="1" dirty="0" smtClean="0"/>
              <a:t>«Повышение уровня познавательной активности дошкольников через организацию проектной деятельности»</a:t>
            </a:r>
          </a:p>
          <a:p>
            <a:pPr algn="ctr">
              <a:buNone/>
              <a:defRPr/>
            </a:pPr>
            <a:r>
              <a:rPr lang="ru-RU" sz="1800" b="1" u="sng" dirty="0" smtClean="0"/>
              <a:t>Проблема</a:t>
            </a:r>
            <a:r>
              <a:rPr lang="ru-RU" sz="1800" b="1" dirty="0" smtClean="0"/>
              <a:t>:</a:t>
            </a:r>
          </a:p>
          <a:p>
            <a:pPr algn="ctr">
              <a:buNone/>
              <a:defRPr/>
            </a:pPr>
            <a:r>
              <a:rPr lang="ru-RU" sz="1800" b="1" dirty="0" smtClean="0"/>
              <a:t>Выявить эффективные психолого-педагогические условия, которые будут обеспечивать формирование познавательной активности детей дошкольного возраста.</a:t>
            </a:r>
            <a:endParaRPr lang="ru-RU" sz="1800" b="1" i="1" dirty="0" smtClean="0"/>
          </a:p>
          <a:p>
            <a:pPr algn="ctr">
              <a:defRPr/>
            </a:pPr>
            <a:endParaRPr lang="ru-RU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A685E9-F4AF-4853-BC21-7BE114D8BC4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9" name="Рисунок 8" descr="https://i.mycdn.me/image?id=850548752111&amp;t=52&amp;plc=WEB&amp;tkn=*EZOfd0_TLKjTl-q9T4ZzWYEN5d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2001713" cy="196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.mycdn.me/image?id=815624157679&amp;t=52&amp;plc=WEB&amp;tkn=*zbk9__ZPobAP3DRVB3gfMZs2Vi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93096"/>
            <a:ext cx="21812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Вертикальный свиток 3"/>
          <p:cNvSpPr>
            <a:spLocks noChangeArrowheads="1"/>
          </p:cNvSpPr>
          <p:nvPr/>
        </p:nvSpPr>
        <p:spPr bwMode="auto">
          <a:xfrm>
            <a:off x="0" y="0"/>
            <a:ext cx="8748713" cy="6597650"/>
          </a:xfrm>
          <a:prstGeom prst="verticalScroll">
            <a:avLst>
              <a:gd name="adj" fmla="val 11986"/>
            </a:avLst>
          </a:prstGeom>
          <a:solidFill>
            <a:srgbClr val="00FFFF"/>
          </a:solidFill>
          <a:ln w="444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2051050" y="188913"/>
            <a:ext cx="5472113" cy="404812"/>
          </a:xfrm>
          <a:prstGeom prst="rect">
            <a:avLst/>
          </a:prstGeom>
          <a:solidFill>
            <a:schemeClr val="tx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800"/>
              <a:t> Актуальность выбранной темы :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31913" y="1125538"/>
            <a:ext cx="6337300" cy="4679950"/>
          </a:xfrm>
          <a:prstGeom prst="rect">
            <a:avLst/>
          </a:prstGeom>
          <a:solidFill>
            <a:schemeClr val="tx1"/>
          </a:solidFill>
          <a:ln w="50800">
            <a:solidFill>
              <a:srgbClr val="FF0000"/>
            </a:solidFill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ru-RU" sz="1800" i="0" kern="0" dirty="0">
              <a:latin typeface="+mn-lt"/>
              <a:cs typeface="+mn-cs"/>
            </a:endParaRPr>
          </a:p>
          <a:p>
            <a:pPr algn="ctr"/>
            <a:r>
              <a:rPr lang="ru-RU" sz="1600" dirty="0"/>
              <a:t>Использование инновационных педагогических технологий открывает новые возможности воспитания и обучения дошкольников, и одной из наиболее эффективных в наши дни стал метод проектов. Технология проектирования относится к современным гуманитарным технологиям, которые являются инновационными в работе дошкольных учреждений. 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ru-RU" sz="1800" b="0" kern="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DE08AC-B723-439B-8479-05DA40D8112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8" name="Picture 5" descr="C:\Users\Администратор\Desktop\Настя\звери\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764" y="3861048"/>
            <a:ext cx="1857236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3"/>
          <p:cNvPicPr>
            <a:picLocks/>
          </p:cNvPicPr>
          <p:nvPr/>
        </p:nvPicPr>
        <p:blipFill>
          <a:blip r:embed="rId3" cstate="print"/>
          <a:srcRect l="12824" r="12660"/>
          <a:stretch>
            <a:fillRect/>
          </a:stretch>
        </p:blipFill>
        <p:spPr bwMode="auto">
          <a:xfrm>
            <a:off x="395536" y="3645024"/>
            <a:ext cx="295232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/>
          <p:cNvPicPr/>
          <p:nvPr/>
        </p:nvPicPr>
        <p:blipFill>
          <a:blip r:embed="rId4" cstate="print"/>
          <a:srcRect l="13148" r="12293"/>
          <a:stretch>
            <a:fillRect/>
          </a:stretch>
        </p:blipFill>
        <p:spPr bwMode="auto">
          <a:xfrm>
            <a:off x="3635896" y="3933056"/>
            <a:ext cx="342682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7" descr="http://im6-tub-ru.yandex.net/i?id=388219726-18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900" y="333375"/>
            <a:ext cx="3759200" cy="1295400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Вертикальный свиток 4"/>
          <p:cNvSpPr/>
          <p:nvPr/>
        </p:nvSpPr>
        <p:spPr bwMode="auto">
          <a:xfrm>
            <a:off x="430213" y="2349500"/>
            <a:ext cx="8713787" cy="4319588"/>
          </a:xfrm>
          <a:prstGeom prst="verticalScroll">
            <a:avLst>
              <a:gd name="adj" fmla="val 8532"/>
            </a:avLst>
          </a:prstGeom>
          <a:solidFill>
            <a:schemeClr val="accent1">
              <a:lumMod val="40000"/>
              <a:lumOff val="60000"/>
            </a:scheme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ru-RU" sz="1800" dirty="0">
                <a:cs typeface="+mn-cs"/>
              </a:rPr>
              <a:t>  </a:t>
            </a:r>
            <a:r>
              <a:rPr lang="ru-RU" sz="1800" u="sng" dirty="0">
                <a:cs typeface="+mn-cs"/>
              </a:rPr>
              <a:t>Федеральный государственный  образовательный стандарт     </a:t>
            </a:r>
            <a:r>
              <a:rPr lang="ru-RU" sz="1800" dirty="0">
                <a:cs typeface="+mn-cs"/>
              </a:rPr>
              <a:t>предусматривает   создание  в дошкольных учреждениях благоприятных условий развития детей в соответствии с их возрастными и индивидуальными особенностями и склонностями, развития способностей и творческого потенциала каждого ребенка как субъекта отношений с самим собой, другими детьми,  взрослыми и миром; объединение обучения и воспитания в целостный образовательный процесс на основе духовно-нравственных и социокультурных ценностей , принятых в обществе правил и норм поведения в интересах человека, семьи, общества; формирование </a:t>
            </a:r>
            <a:r>
              <a:rPr lang="ru-RU" sz="1800" dirty="0" err="1">
                <a:cs typeface="+mn-cs"/>
              </a:rPr>
              <a:t>социокультурной</a:t>
            </a:r>
            <a:r>
              <a:rPr lang="ru-RU" sz="1800" dirty="0">
                <a:cs typeface="+mn-cs"/>
              </a:rPr>
              <a:t> среды, соответствующей возрастным, индивидуальным, психологическим и физиологическим особенностям детей.</a:t>
            </a:r>
          </a:p>
          <a:p>
            <a:pPr eaLnBrk="0" hangingPunct="0">
              <a:defRPr/>
            </a:pPr>
            <a:endParaRPr lang="ru-RU" sz="2000" dirty="0">
              <a:cs typeface="+mn-cs"/>
            </a:endParaRPr>
          </a:p>
        </p:txBody>
      </p:sp>
      <p:pic>
        <p:nvPicPr>
          <p:cNvPr id="11268" name="Picture 2" descr="http://im3-tub-ru.yandex.net/i?id=94529464-68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476250"/>
            <a:ext cx="2232025" cy="1674813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269" name="Picture 4" descr="http://im5-tub-ru.yandex.net/i?id=584580036-09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850" y="188913"/>
            <a:ext cx="1404938" cy="1989137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0D4A45-EA69-4753-B380-3BB35FAA78F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3635375" y="549275"/>
            <a:ext cx="4897438" cy="720725"/>
          </a:xfrm>
          <a:prstGeom prst="rect">
            <a:avLst/>
          </a:prstGeom>
          <a:solidFill>
            <a:schemeClr val="tx1"/>
          </a:solidFill>
          <a:ln w="412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800"/>
              <a:t>ЗАДАЧИ ИССЛЕДОВАНИЯ</a:t>
            </a: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3851920" y="1959224"/>
            <a:ext cx="4649788" cy="44319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 eaLnBrk="0" hangingPunct="0"/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 </a:t>
            </a:r>
          </a:p>
          <a:p>
            <a:pPr algn="ctr">
              <a:buFontTx/>
              <a:buChar char="-"/>
            </a:pPr>
            <a:r>
              <a:rPr lang="ru-RU" sz="1800" i="0" dirty="0" smtClean="0">
                <a:solidFill>
                  <a:schemeClr val="bg2">
                    <a:lumMod val="50000"/>
                  </a:schemeClr>
                </a:solidFill>
              </a:rPr>
              <a:t>разработка </a:t>
            </a:r>
            <a:r>
              <a:rPr lang="ru-RU" sz="1800" i="0" dirty="0">
                <a:solidFill>
                  <a:schemeClr val="bg2">
                    <a:lumMod val="50000"/>
                  </a:schemeClr>
                </a:solidFill>
              </a:rPr>
              <a:t>и реализация  познавательных проектов, которые будут способствовать  интеллектуальному  и личностному развитию ребенка-дошкольника, </a:t>
            </a:r>
            <a:endParaRPr lang="ru-RU" sz="1800" i="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FontTx/>
              <a:buChar char="-"/>
            </a:pPr>
            <a:endParaRPr lang="ru-RU" sz="1800" i="0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buFontTx/>
              <a:buChar char="-"/>
            </a:pPr>
            <a:r>
              <a:rPr lang="ru-RU" sz="1800" i="0" dirty="0" smtClean="0">
                <a:solidFill>
                  <a:schemeClr val="bg2">
                    <a:lumMod val="50000"/>
                  </a:schemeClr>
                </a:solidFill>
              </a:rPr>
              <a:t>создание </a:t>
            </a:r>
            <a:r>
              <a:rPr lang="ru-RU" sz="1800" i="0" dirty="0">
                <a:solidFill>
                  <a:schemeClr val="bg2">
                    <a:lumMod val="50000"/>
                  </a:schemeClr>
                </a:solidFill>
              </a:rPr>
              <a:t>предметно-развивающей среды в группе, способствующей экспериментальной и игровой деятельности,  расширению  детского </a:t>
            </a:r>
            <a:r>
              <a:rPr lang="ru-RU" sz="1800" i="0" dirty="0" smtClean="0">
                <a:solidFill>
                  <a:schemeClr val="bg2">
                    <a:lumMod val="50000"/>
                  </a:schemeClr>
                </a:solidFill>
              </a:rPr>
              <a:t>кругозора</a:t>
            </a:r>
          </a:p>
          <a:p>
            <a:pPr algn="ctr">
              <a:buFontTx/>
              <a:buChar char="-"/>
            </a:pPr>
            <a:endParaRPr lang="ru-RU" sz="1800" i="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sz="1800" i="0" dirty="0">
                <a:solidFill>
                  <a:schemeClr val="bg2">
                    <a:lumMod val="50000"/>
                  </a:schemeClr>
                </a:solidFill>
              </a:rPr>
              <a:t>-  организация  работы клуба «Наша дружная семья». </a:t>
            </a:r>
          </a:p>
          <a:p>
            <a:pPr indent="269875" eaLnBrk="0" hangingPunct="0"/>
            <a:endParaRPr lang="ru-RU" sz="1600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E2B2C-16AE-4058-8055-F0E2C0F9BE7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10" name="Рисунок 9" descr="C:\Users\Юрик\Desktop\103_FUJI\DSCF37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3096344" cy="2016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C:\Users\Юрик\Desktop\отчет за год\IMAG00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68960"/>
            <a:ext cx="3252713" cy="3120032"/>
          </a:xfrm>
          <a:prstGeom prst="ellipse">
            <a:avLst/>
          </a:prstGeom>
          <a:ln w="63500" cap="rnd">
            <a:solidFill>
              <a:schemeClr val="bg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 txBox="1">
            <a:spLocks noChangeArrowheads="1"/>
          </p:cNvSpPr>
          <p:nvPr/>
        </p:nvSpPr>
        <p:spPr>
          <a:xfrm>
            <a:off x="467544" y="260648"/>
            <a:ext cx="8136904" cy="13681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CC">
                  <a:alpha val="66000"/>
                </a:srgbClr>
              </a:gs>
              <a:gs pos="50000">
                <a:srgbClr val="FDFD4D"/>
              </a:gs>
              <a:gs pos="100000">
                <a:srgbClr val="66FFCC">
                  <a:alpha val="66000"/>
                </a:srgbClr>
              </a:gs>
            </a:gsLst>
            <a:lin ang="5400000" scaled="1"/>
          </a:gradFill>
          <a:ln w="57150">
            <a:solidFill>
              <a:srgbClr val="FFFF00"/>
            </a:solidFill>
            <a:round/>
          </a:ln>
        </p:spPr>
        <p:txBody>
          <a:bodyPr/>
          <a:lstStyle/>
          <a:p>
            <a:pPr algn="ctr">
              <a:defRPr/>
            </a:pPr>
            <a:r>
              <a:rPr lang="ru-RU" sz="2000" u="sng" kern="0" dirty="0">
                <a:latin typeface="+mj-lt"/>
                <a:ea typeface="+mj-ea"/>
                <a:cs typeface="+mj-cs"/>
              </a:rPr>
              <a:t>Предметно-развивающая среда- </a:t>
            </a:r>
            <a:r>
              <a:rPr lang="ru-RU" sz="2000" kern="0" dirty="0">
                <a:latin typeface="+mj-lt"/>
                <a:ea typeface="+mj-ea"/>
                <a:cs typeface="+mj-cs"/>
              </a:rPr>
              <a:t>фактор, стимулирующий, мотивирующий, направляющий и развивающий деятельность детей.</a:t>
            </a:r>
          </a:p>
          <a:p>
            <a:pPr algn="ctr">
              <a:defRPr/>
            </a:pPr>
            <a:r>
              <a:rPr lang="ru-RU" sz="1800" u="sng" kern="0" dirty="0">
                <a:latin typeface="+mj-lt"/>
                <a:ea typeface="+mj-ea"/>
                <a:cs typeface="+mj-cs"/>
              </a:rPr>
              <a:t>Принципы построения:</a:t>
            </a:r>
          </a:p>
          <a:p>
            <a:pPr algn="ctr"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defRPr/>
            </a:pPr>
            <a:endParaRPr lang="ru-RU" kern="0" dirty="0">
              <a:latin typeface="+mj-lt"/>
              <a:ea typeface="+mj-ea"/>
              <a:cs typeface="+mj-cs"/>
            </a:endParaRPr>
          </a:p>
        </p:txBody>
      </p:sp>
      <p:sp>
        <p:nvSpPr>
          <p:cNvPr id="22533" name="Line 7"/>
          <p:cNvSpPr>
            <a:spLocks noChangeShapeType="1"/>
          </p:cNvSpPr>
          <p:nvPr/>
        </p:nvSpPr>
        <p:spPr bwMode="auto">
          <a:xfrm flipH="1">
            <a:off x="2627313" y="3213100"/>
            <a:ext cx="792162" cy="28733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3419475" y="3860800"/>
            <a:ext cx="2665413" cy="93662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5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Принцип учета возрастных и </a:t>
            </a:r>
            <a:r>
              <a:rPr lang="ru-RU" sz="15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гендерных</a:t>
            </a:r>
            <a:r>
              <a:rPr lang="ru-RU" sz="1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особенностей</a:t>
            </a:r>
            <a:endParaRPr lang="ru-RU" sz="15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276600" y="1989138"/>
            <a:ext cx="2881313" cy="71913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Принцип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интеграции образовательных областей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2536" name="Line 7"/>
          <p:cNvSpPr>
            <a:spLocks noChangeShapeType="1"/>
          </p:cNvSpPr>
          <p:nvPr/>
        </p:nvSpPr>
        <p:spPr bwMode="auto">
          <a:xfrm flipH="1">
            <a:off x="2484438" y="4292600"/>
            <a:ext cx="863600" cy="35877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42" name="Line 7"/>
          <p:cNvSpPr>
            <a:spLocks noChangeShapeType="1"/>
          </p:cNvSpPr>
          <p:nvPr/>
        </p:nvSpPr>
        <p:spPr bwMode="auto">
          <a:xfrm>
            <a:off x="6156325" y="4292600"/>
            <a:ext cx="719138" cy="431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44" name="Line 7"/>
          <p:cNvSpPr>
            <a:spLocks noChangeShapeType="1"/>
          </p:cNvSpPr>
          <p:nvPr/>
        </p:nvSpPr>
        <p:spPr bwMode="auto">
          <a:xfrm>
            <a:off x="5867400" y="3213100"/>
            <a:ext cx="720725" cy="431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3275856" y="2852936"/>
            <a:ext cx="2664296" cy="791964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16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Принцип дистанции позиции при взаимодействии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1600" i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2548" name="Line 7"/>
          <p:cNvSpPr>
            <a:spLocks noChangeShapeType="1"/>
          </p:cNvSpPr>
          <p:nvPr/>
        </p:nvSpPr>
        <p:spPr bwMode="auto">
          <a:xfrm>
            <a:off x="6227763" y="2133600"/>
            <a:ext cx="647700" cy="35877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49" name="Line 7"/>
          <p:cNvSpPr>
            <a:spLocks noChangeShapeType="1"/>
          </p:cNvSpPr>
          <p:nvPr/>
        </p:nvSpPr>
        <p:spPr bwMode="auto">
          <a:xfrm flipH="1">
            <a:off x="2339975" y="2133600"/>
            <a:ext cx="792163" cy="28733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DE303-C4E3-42AD-86EF-9E3ED06B181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21" name="Picture 2" descr="C:\Users\Юрик\Desktop\DCIM\102_FUJI\т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2111152" cy="3180420"/>
          </a:xfrm>
          <a:prstGeom prst="rect">
            <a:avLst/>
          </a:prstGeom>
          <a:noFill/>
        </p:spPr>
      </p:pic>
      <p:pic>
        <p:nvPicPr>
          <p:cNvPr id="22" name="Рисунок 21" descr="C:\Users\Юрик\Desktop\DCIM\DCIM\Новое\DSCF31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484784"/>
            <a:ext cx="2123728" cy="301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6" descr="C:\Users\Колосок-59\Desktop\фото В.С\IMAG0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5" y="4941168"/>
            <a:ext cx="2086475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Содержимое 4" descr="C:\Users\Юрик\Pictures\2014-03-01 наташа\наташа 020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869160"/>
            <a:ext cx="2304256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 descr="https://i.mycdn.me/image?t=3&amp;bid=850548748783&amp;id=849282830575&amp;plc=WEB&amp;tkn=*HEQcd08hBKIaIL3DxJowqirUVLc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5013176"/>
            <a:ext cx="2952328" cy="168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17700"/>
            <a:ext cx="9144000" cy="4940300"/>
          </a:xfrm>
        </p:spPr>
        <p:txBody>
          <a:bodyPr/>
          <a:lstStyle/>
          <a:p>
            <a:pPr marL="609600" indent="-609600" algn="ctr" eaLnBrk="1" hangingPunct="1">
              <a:spcBef>
                <a:spcPct val="0"/>
              </a:spcBef>
              <a:buClr>
                <a:srgbClr val="FFFFFF"/>
              </a:buClr>
              <a:buFont typeface="Arial" charset="0"/>
              <a:buNone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ctr" eaLnBrk="1" hangingPunct="1">
              <a:spcBef>
                <a:spcPct val="0"/>
              </a:spcBef>
              <a:buClr>
                <a:srgbClr val="FFFFFF"/>
              </a:buClr>
              <a:buFont typeface="Arial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Основная педагогическая задача – </a:t>
            </a:r>
          </a:p>
          <a:p>
            <a:pPr marL="609600" indent="-609600" algn="ctr" eaLnBrk="1" hangingPunct="1">
              <a:spcBef>
                <a:spcPct val="0"/>
              </a:spcBef>
              <a:buClr>
                <a:srgbClr val="FFFFFF"/>
              </a:buClr>
              <a:buFont typeface="Arial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создание и организация условий,</a:t>
            </a:r>
          </a:p>
          <a:p>
            <a:pPr marL="609600" indent="-609600" algn="ctr" eaLnBrk="1" hangingPunct="1">
              <a:spcBef>
                <a:spcPct val="0"/>
              </a:spcBef>
              <a:buClr>
                <a:srgbClr val="FFFFFF"/>
              </a:buClr>
              <a:buFont typeface="Arial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инициирующих детское действие</a:t>
            </a:r>
            <a:endParaRPr lang="ru-RU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Oval 6"/>
          <p:cNvSpPr>
            <a:spLocks noChangeArrowheads="1"/>
          </p:cNvSpPr>
          <p:nvPr/>
        </p:nvSpPr>
        <p:spPr bwMode="auto">
          <a:xfrm>
            <a:off x="6443663" y="3968750"/>
            <a:ext cx="2339975" cy="2339975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14351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i="1">
                <a:latin typeface="Tahoma" pitchFamily="34" charset="0"/>
              </a:rPr>
              <a:t>Как учить?</a:t>
            </a:r>
          </a:p>
          <a:p>
            <a:pPr algn="ctr"/>
            <a:endParaRPr lang="ru-RU" sz="1000" b="1" i="1">
              <a:latin typeface="Tahoma" pitchFamily="34" charset="0"/>
            </a:endParaRPr>
          </a:p>
          <a:p>
            <a:pPr algn="ctr"/>
            <a:r>
              <a:rPr lang="ru-RU" b="1">
                <a:latin typeface="Tahoma" pitchFamily="34" charset="0"/>
              </a:rPr>
              <a:t>обновление</a:t>
            </a:r>
          </a:p>
          <a:p>
            <a:pPr algn="ctr"/>
            <a:r>
              <a:rPr lang="ru-RU" b="1">
                <a:latin typeface="Tahoma" pitchFamily="34" charset="0"/>
              </a:rPr>
              <a:t>средств</a:t>
            </a:r>
          </a:p>
          <a:p>
            <a:pPr algn="ctr"/>
            <a:r>
              <a:rPr lang="ru-RU" b="1">
                <a:latin typeface="Tahoma" pitchFamily="34" charset="0"/>
              </a:rPr>
              <a:t>обучения</a:t>
            </a:r>
          </a:p>
        </p:txBody>
      </p:sp>
      <p:sp>
        <p:nvSpPr>
          <p:cNvPr id="3076" name="Oval 5"/>
          <p:cNvSpPr>
            <a:spLocks noChangeArrowheads="1"/>
          </p:cNvSpPr>
          <p:nvPr/>
        </p:nvSpPr>
        <p:spPr bwMode="auto">
          <a:xfrm>
            <a:off x="3240088" y="3968750"/>
            <a:ext cx="2339975" cy="23399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14351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400" b="1" i="1" dirty="0">
                <a:latin typeface="Tahoma" pitchFamily="34" charset="0"/>
              </a:rPr>
              <a:t>Ради чего</a:t>
            </a:r>
          </a:p>
          <a:p>
            <a:pPr algn="ctr">
              <a:defRPr/>
            </a:pPr>
            <a:r>
              <a:rPr lang="ru-RU" sz="2400" b="1" i="1" dirty="0">
                <a:latin typeface="Tahoma" pitchFamily="34" charset="0"/>
              </a:rPr>
              <a:t>учить?</a:t>
            </a:r>
          </a:p>
          <a:p>
            <a:pPr algn="ctr">
              <a:defRPr/>
            </a:pPr>
            <a:endParaRPr lang="ru-RU" b="1" i="1" dirty="0">
              <a:latin typeface="Tahoma" pitchFamily="34" charset="0"/>
            </a:endParaRPr>
          </a:p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ценности </a:t>
            </a:r>
          </a:p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образования</a:t>
            </a:r>
          </a:p>
          <a:p>
            <a:pPr algn="ctr">
              <a:defRPr/>
            </a:pPr>
            <a:endParaRPr lang="ru-RU" sz="800" b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107950" y="3933825"/>
            <a:ext cx="2339975" cy="2339975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14351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2400" b="1" i="1" dirty="0">
                <a:latin typeface="Tahoma" pitchFamily="34" charset="0"/>
              </a:rPr>
              <a:t>Чему учить?</a:t>
            </a:r>
          </a:p>
          <a:p>
            <a:pPr algn="ctr">
              <a:defRPr/>
            </a:pPr>
            <a:endParaRPr lang="ru-RU" sz="2400" b="1" i="1" dirty="0">
              <a:latin typeface="Tahoma" pitchFamily="34" charset="0"/>
            </a:endParaRPr>
          </a:p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обновление</a:t>
            </a:r>
          </a:p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содержания</a:t>
            </a:r>
          </a:p>
          <a:p>
            <a:pPr algn="ctr">
              <a:defRPr/>
            </a:pPr>
            <a:endParaRPr lang="ru-RU" sz="800" b="1" dirty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gray">
          <a:xfrm>
            <a:off x="250825" y="260350"/>
            <a:ext cx="8712200" cy="576263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Системно-деятельностный подход</a:t>
            </a:r>
          </a:p>
        </p:txBody>
      </p:sp>
      <p:sp>
        <p:nvSpPr>
          <p:cNvPr id="17415" name="AutoShape 8"/>
          <p:cNvSpPr>
            <a:spLocks noChangeArrowheads="1"/>
          </p:cNvSpPr>
          <p:nvPr/>
        </p:nvSpPr>
        <p:spPr bwMode="auto">
          <a:xfrm>
            <a:off x="251520" y="3536950"/>
            <a:ext cx="8640960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Вектор смещения акцентов нового стандарта</a:t>
            </a:r>
          </a:p>
        </p:txBody>
      </p:sp>
      <p:sp>
        <p:nvSpPr>
          <p:cNvPr id="17416" name="AutoShape 9"/>
          <p:cNvSpPr>
            <a:spLocks noChangeArrowheads="1"/>
          </p:cNvSpPr>
          <p:nvPr/>
        </p:nvSpPr>
        <p:spPr bwMode="auto">
          <a:xfrm>
            <a:off x="107950" y="981075"/>
            <a:ext cx="8604250" cy="1223963"/>
          </a:xfrm>
          <a:prstGeom prst="horizontalScroll">
            <a:avLst>
              <a:gd name="adj" fmla="val 12500"/>
            </a:avLst>
          </a:prstGeom>
          <a:solidFill>
            <a:schemeClr val="tx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i="1" dirty="0"/>
              <a:t>Основной результат – развитие личности ребенка</a:t>
            </a:r>
          </a:p>
          <a:p>
            <a:pPr algn="ctr"/>
            <a:r>
              <a:rPr lang="ru-RU" sz="2400" b="1" i="1" dirty="0"/>
              <a:t>на основе  универсальных </a:t>
            </a:r>
            <a:r>
              <a:rPr lang="ru-RU" sz="2400" b="1" i="1" dirty="0" smtClean="0"/>
              <a:t> </a:t>
            </a:r>
            <a:r>
              <a:rPr lang="ru-RU" sz="2400" b="1" i="1" dirty="0"/>
              <a:t>действий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умерки">
  <a:themeElements>
    <a:clrScheme name="Сумерки 14">
      <a:dk1>
        <a:srgbClr val="FF00FF"/>
      </a:dk1>
      <a:lt1>
        <a:srgbClr val="FFFFFF"/>
      </a:lt1>
      <a:dk2>
        <a:srgbClr val="0066FF"/>
      </a:dk2>
      <a:lt2>
        <a:srgbClr val="EAEAEA"/>
      </a:lt2>
      <a:accent1>
        <a:srgbClr val="66CCFF"/>
      </a:accent1>
      <a:accent2>
        <a:srgbClr val="0066FF"/>
      </a:accent2>
      <a:accent3>
        <a:srgbClr val="AAB8FF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10">
        <a:dk1>
          <a:srgbClr val="000099"/>
        </a:dk1>
        <a:lt1>
          <a:srgbClr val="FFFFFF"/>
        </a:lt1>
        <a:dk2>
          <a:srgbClr val="3333FF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DADFF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1">
        <a:dk1>
          <a:srgbClr val="000099"/>
        </a:dk1>
        <a:lt1>
          <a:srgbClr val="FFFFFF"/>
        </a:lt1>
        <a:dk2>
          <a:srgbClr val="0066FF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B8FF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2">
        <a:dk1>
          <a:srgbClr val="0000FF"/>
        </a:dk1>
        <a:lt1>
          <a:srgbClr val="FFFFFF"/>
        </a:lt1>
        <a:dk2>
          <a:srgbClr val="0066FF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B8FF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3">
        <a:dk1>
          <a:srgbClr val="0000FF"/>
        </a:dk1>
        <a:lt1>
          <a:srgbClr val="FFFFFF"/>
        </a:lt1>
        <a:dk2>
          <a:srgbClr val="0066FF"/>
        </a:dk2>
        <a:lt2>
          <a:srgbClr val="EAEAEA"/>
        </a:lt2>
        <a:accent1>
          <a:srgbClr val="66CCFF"/>
        </a:accent1>
        <a:accent2>
          <a:srgbClr val="0000FF"/>
        </a:accent2>
        <a:accent3>
          <a:srgbClr val="AAB8FF"/>
        </a:accent3>
        <a:accent4>
          <a:srgbClr val="DADADA"/>
        </a:accent4>
        <a:accent5>
          <a:srgbClr val="B8E2FF"/>
        </a:accent5>
        <a:accent6>
          <a:srgbClr val="0000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4">
        <a:dk1>
          <a:srgbClr val="FF00FF"/>
        </a:dk1>
        <a:lt1>
          <a:srgbClr val="FFFFFF"/>
        </a:lt1>
        <a:dk2>
          <a:srgbClr val="0066FF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B8FF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5">
        <a:dk1>
          <a:srgbClr val="FFCCFF"/>
        </a:dk1>
        <a:lt1>
          <a:srgbClr val="FFFFFF"/>
        </a:lt1>
        <a:dk2>
          <a:srgbClr val="0066FF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B8FF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6">
        <a:dk1>
          <a:srgbClr val="FFFF00"/>
        </a:dk1>
        <a:lt1>
          <a:srgbClr val="FFFFFF"/>
        </a:lt1>
        <a:dk2>
          <a:srgbClr val="0066FF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B8FF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8815</TotalTime>
  <Words>971</Words>
  <Application>Microsoft Office PowerPoint</Application>
  <PresentationFormat>Экран (4:3)</PresentationFormat>
  <Paragraphs>231</Paragraphs>
  <Slides>32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Сумерки</vt:lpstr>
      <vt:lpstr>Двоичный лист</vt:lpstr>
      <vt:lpstr>  </vt:lpstr>
      <vt:lpstr>Визитная карточка</vt:lpstr>
      <vt:lpstr>Мое педагогическое кредо</vt:lpstr>
      <vt:lpstr> ТЕМА ПЕДАГОГИЧЕСКОГО ПРОЕКТА :  «Познавательное, речевое развитие детей с использованием технологии проектной деятельности.»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Педагогиеское  самообразование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Юрик</cp:lastModifiedBy>
  <cp:revision>416</cp:revision>
  <dcterms:created xsi:type="dcterms:W3CDTF">2010-12-04T12:48:02Z</dcterms:created>
  <dcterms:modified xsi:type="dcterms:W3CDTF">2017-10-31T05:31:04Z</dcterms:modified>
</cp:coreProperties>
</file>